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37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</p:sldMasterIdLst>
  <p:sldIdLst>
    <p:sldId id="256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8" r:id="rId31"/>
    <p:sldId id="301" r:id="rId32"/>
    <p:sldId id="302" r:id="rId33"/>
    <p:sldId id="303" r:id="rId34"/>
    <p:sldId id="304" r:id="rId35"/>
    <p:sldId id="305" r:id="rId36"/>
    <p:sldId id="306" r:id="rId37"/>
    <p:sldId id="311" r:id="rId38"/>
    <p:sldId id="313" r:id="rId39"/>
    <p:sldId id="314" r:id="rId40"/>
    <p:sldId id="315" r:id="rId41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6" autoAdjust="0"/>
    <p:restoredTop sz="79892" autoAdjust="0"/>
  </p:normalViewPr>
  <p:slideViewPr>
    <p:cSldViewPr snapToGrid="0">
      <p:cViewPr varScale="1">
        <p:scale>
          <a:sx n="71" d="100"/>
          <a:sy n="71" d="100"/>
        </p:scale>
        <p:origin x="6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ustomXml" Target="../customXml/item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3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5" name="Imagem 15"/>
          <p:cNvPicPr/>
          <p:nvPr/>
        </p:nvPicPr>
        <p:blipFill>
          <a:blip r:embed="rId4"/>
          <a:stretch/>
        </p:blipFill>
        <p:spPr>
          <a:xfrm>
            <a:off x="1692000" y="4892760"/>
            <a:ext cx="4334040" cy="918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chemeClr val="dk1"/>
                </a:solidFill>
                <a:latin typeface="Calibri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chemeClr val="dk1"/>
                </a:solidFill>
                <a:latin typeface="Calibri"/>
              </a:rPr>
              <a:t>2.º nível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chemeClr val="dk1"/>
                </a:solidFill>
                <a:latin typeface="Calibri"/>
              </a:rPr>
              <a:t>3.º nível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chemeClr val="dk1"/>
                </a:solidFill>
                <a:latin typeface="Calibri"/>
              </a:rPr>
              <a:t>4.º nível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chemeClr val="dk1"/>
                </a:solidFill>
                <a:latin typeface="Calibri"/>
              </a:rPr>
              <a:t>5.º nível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chemeClr val="dk1"/>
                </a:solidFill>
                <a:latin typeface="Calibri"/>
              </a:rPr>
              <a:t>6.º nível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chemeClr val="dk1"/>
                </a:solidFill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8"/>
          <p:cNvPicPr/>
          <p:nvPr/>
        </p:nvPicPr>
        <p:blipFill>
          <a:blip r:embed="rId3"/>
          <a:stretch/>
        </p:blipFill>
        <p:spPr>
          <a:xfrm>
            <a:off x="0" y="6710400"/>
            <a:ext cx="12191400" cy="145080"/>
          </a:xfrm>
          <a:prstGeom prst="rect">
            <a:avLst/>
          </a:prstGeom>
          <a:ln w="0">
            <a:noFill/>
          </a:ln>
        </p:spPr>
      </p:pic>
      <p:pic>
        <p:nvPicPr>
          <p:cNvPr id="5" name="Imagem 3"/>
          <p:cNvPicPr/>
          <p:nvPr/>
        </p:nvPicPr>
        <p:blipFill>
          <a:blip r:embed="rId4"/>
          <a:stretch/>
        </p:blipFill>
        <p:spPr>
          <a:xfrm>
            <a:off x="11609640" y="112680"/>
            <a:ext cx="431280" cy="202320"/>
          </a:xfrm>
          <a:prstGeom prst="rect">
            <a:avLst/>
          </a:prstGeom>
          <a:ln w="0">
            <a:noFill/>
          </a:ln>
        </p:spPr>
      </p:pic>
      <p:pic>
        <p:nvPicPr>
          <p:cNvPr id="6" name="Imagem 5"/>
          <p:cNvPicPr/>
          <p:nvPr/>
        </p:nvPicPr>
        <p:blipFill>
          <a:blip r:embed="rId5"/>
          <a:stretch/>
        </p:blipFill>
        <p:spPr>
          <a:xfrm>
            <a:off x="150480" y="112680"/>
            <a:ext cx="1875960" cy="87840"/>
          </a:xfrm>
          <a:prstGeom prst="rect">
            <a:avLst/>
          </a:prstGeom>
          <a:ln w="0">
            <a:noFill/>
          </a:ln>
        </p:spPr>
      </p:pic>
      <p:pic>
        <p:nvPicPr>
          <p:cNvPr id="7" name="Imagem 9"/>
          <p:cNvPicPr/>
          <p:nvPr/>
        </p:nvPicPr>
        <p:blipFill>
          <a:blip r:embed="rId6"/>
          <a:stretch/>
        </p:blipFill>
        <p:spPr>
          <a:xfrm>
            <a:off x="7560" y="6712200"/>
            <a:ext cx="12191400" cy="14508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chemeClr val="dk1"/>
                </a:solidFill>
                <a:latin typeface="Calibri"/>
              </a:rPr>
              <a:t>Clique para editar o formato do texto do título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chemeClr val="dk1"/>
                </a:solidFill>
                <a:latin typeface="Calibri"/>
              </a:rPr>
              <a:t>2.º nível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chemeClr val="dk1"/>
                </a:solidFill>
                <a:latin typeface="Calibri"/>
              </a:rPr>
              <a:t>3.º nível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chemeClr val="dk1"/>
                </a:solidFill>
                <a:latin typeface="Calibri"/>
              </a:rPr>
              <a:t>4.º nível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chemeClr val="dk1"/>
                </a:solidFill>
                <a:latin typeface="Calibri"/>
              </a:rPr>
              <a:t>5.º nível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chemeClr val="dk1"/>
                </a:solidFill>
                <a:latin typeface="Calibri"/>
              </a:rPr>
              <a:t>6.º nível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chemeClr val="dk1"/>
                </a:solidFill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/>
          <p:cNvPicPr/>
          <p:nvPr/>
        </p:nvPicPr>
        <p:blipFill>
          <a:blip r:embed="rId3"/>
          <a:stretch/>
        </p:blipFill>
        <p:spPr>
          <a:xfrm>
            <a:off x="3901320" y="2641680"/>
            <a:ext cx="4403160" cy="933120"/>
          </a:xfrm>
          <a:prstGeom prst="rect">
            <a:avLst/>
          </a:prstGeom>
          <a:ln w="0">
            <a:noFill/>
          </a:ln>
        </p:spPr>
      </p:pic>
      <p:pic>
        <p:nvPicPr>
          <p:cNvPr id="11" name="Imagem 11"/>
          <p:cNvPicPr/>
          <p:nvPr/>
        </p:nvPicPr>
        <p:blipFill>
          <a:blip r:embed="rId4"/>
          <a:stretch/>
        </p:blipFill>
        <p:spPr>
          <a:xfrm>
            <a:off x="7560" y="6712200"/>
            <a:ext cx="12191400" cy="145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/>
          <p:nvPr/>
        </p:nvSpPr>
        <p:spPr>
          <a:xfrm>
            <a:off x="5392440" y="4092120"/>
            <a:ext cx="6798960" cy="15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50000"/>
              </a:lnSpc>
            </a:pPr>
            <a:r>
              <a:rPr lang="pt-BR" sz="1800" b="0" strike="noStrike" spc="-1" dirty="0">
                <a:solidFill>
                  <a:schemeClr val="lt1"/>
                </a:solidFill>
                <a:latin typeface="Verdana"/>
                <a:ea typeface="Verdana"/>
              </a:rPr>
              <a:t>TÓPICOS ESPECIAIS EM SISTEMAS PARA IINTERNET III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</a:pPr>
            <a:r>
              <a:rPr lang="pt-BR" sz="1800" b="1" strike="noStrike" spc="-1" dirty="0" err="1">
                <a:solidFill>
                  <a:schemeClr val="lt1"/>
                </a:solidFill>
                <a:latin typeface="Verdana"/>
                <a:ea typeface="Verdana"/>
              </a:rPr>
              <a:t>NoSQL</a:t>
            </a:r>
            <a:r>
              <a:rPr lang="pt-BR" sz="1800" b="1" strike="noStrike" spc="-1" dirty="0">
                <a:solidFill>
                  <a:schemeClr val="lt1"/>
                </a:solidFill>
                <a:latin typeface="Verdana"/>
                <a:ea typeface="Verdana"/>
              </a:rPr>
              <a:t> </a:t>
            </a:r>
            <a:r>
              <a:rPr lang="pt-BR" b="1" spc="-1" dirty="0">
                <a:solidFill>
                  <a:schemeClr val="lt1"/>
                </a:solidFill>
                <a:latin typeface="Verdana"/>
                <a:ea typeface="Verdana"/>
              </a:rPr>
              <a:t>com </a:t>
            </a:r>
            <a:r>
              <a:rPr lang="pt-BR" b="1" spc="-1" dirty="0" err="1">
                <a:solidFill>
                  <a:schemeClr val="lt1"/>
                </a:solidFill>
                <a:latin typeface="Verdana"/>
                <a:ea typeface="Verdana"/>
              </a:rPr>
              <a:t>mariadb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</a:pPr>
            <a:r>
              <a:rPr lang="pt-BR" sz="1800" b="0" strike="noStrike" spc="-1" dirty="0" err="1">
                <a:solidFill>
                  <a:schemeClr val="lt1"/>
                </a:solidFill>
                <a:latin typeface="Verdana"/>
                <a:ea typeface="Verdana"/>
              </a:rPr>
              <a:t>Prof.Me</a:t>
            </a:r>
            <a:r>
              <a:rPr lang="pt-BR" sz="1800" b="0" strike="noStrike" spc="-1" dirty="0">
                <a:solidFill>
                  <a:schemeClr val="lt1"/>
                </a:solidFill>
                <a:latin typeface="Verdana"/>
                <a:ea typeface="Verdana"/>
              </a:rPr>
              <a:t>. Mauricio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</a:pPr>
            <a:r>
              <a:rPr lang="pt-BR" sz="1800" b="0" strike="noStrike" spc="-1" dirty="0">
                <a:solidFill>
                  <a:schemeClr val="lt1"/>
                </a:solidFill>
                <a:latin typeface="Verdana"/>
                <a:ea typeface="Verdana"/>
              </a:rPr>
              <a:t>mauricio.francisco@fatec.sp.gov.br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</a:pP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" name="Picture 2" descr="Fatec Jahu"/>
          <p:cNvPicPr/>
          <p:nvPr/>
        </p:nvPicPr>
        <p:blipFill>
          <a:blip r:embed="rId2"/>
          <a:stretch/>
        </p:blipFill>
        <p:spPr>
          <a:xfrm>
            <a:off x="10402200" y="5859000"/>
            <a:ext cx="1761480" cy="970920"/>
          </a:xfrm>
          <a:prstGeom prst="rect">
            <a:avLst/>
          </a:prstGeom>
          <a:ln w="0">
            <a:noFill/>
          </a:ln>
        </p:spPr>
      </p:pic>
      <p:pic>
        <p:nvPicPr>
          <p:cNvPr id="14" name="Imagem 1"/>
          <p:cNvPicPr/>
          <p:nvPr/>
        </p:nvPicPr>
        <p:blipFill>
          <a:blip r:embed="rId3"/>
          <a:stretch/>
        </p:blipFill>
        <p:spPr>
          <a:xfrm>
            <a:off x="0" y="0"/>
            <a:ext cx="4100760" cy="4100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2690336"/>
            <a:ext cx="86675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Tópico 2: Configuração do Ambiente</a:t>
            </a: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Instalação do WSL (Windows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Subsystem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for Linux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)</a:t>
            </a:r>
          </a:p>
          <a:p>
            <a:endParaRPr lang="pt-BR" dirty="0">
              <a:solidFill>
                <a:srgbClr val="ECECEC"/>
              </a:solidFill>
              <a:latin typeface="ui-sans-serif"/>
            </a:endParaRP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Abra o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PowerShell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como administrador e execute: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2217" y="4343401"/>
            <a:ext cx="1236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wsl</a:t>
            </a:r>
            <a:r>
              <a:rPr lang="pt-BR" dirty="0">
                <a:solidFill>
                  <a:srgbClr val="FFFF00"/>
                </a:solidFill>
              </a:rPr>
              <a:t> --</a:t>
            </a:r>
            <a:r>
              <a:rPr lang="pt-BR" dirty="0" err="1">
                <a:solidFill>
                  <a:srgbClr val="FFFF00"/>
                </a:solidFill>
              </a:rPr>
              <a:t>install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52838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ECECEC"/>
                </a:solidFill>
                <a:latin typeface="ui-sans-serif"/>
              </a:rPr>
              <a:t>Reinicie o computador s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e solicitado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.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334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2967335"/>
            <a:ext cx="8640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Instalação do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Ubuntu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no 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WSL</a:t>
            </a:r>
          </a:p>
          <a:p>
            <a:endParaRPr lang="pt-BR" dirty="0">
              <a:solidFill>
                <a:srgbClr val="ECECEC"/>
              </a:solidFill>
              <a:latin typeface="ui-sans-serif"/>
            </a:endParaRP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Após reiniciar, abra o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PowerShell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e execute: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59658" y="4750404"/>
            <a:ext cx="2244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wsl</a:t>
            </a:r>
            <a:r>
              <a:rPr lang="pt-BR" dirty="0">
                <a:solidFill>
                  <a:srgbClr val="FFFF00"/>
                </a:solidFill>
              </a:rPr>
              <a:t> --</a:t>
            </a:r>
            <a:r>
              <a:rPr lang="pt-BR" dirty="0" err="1">
                <a:solidFill>
                  <a:srgbClr val="FFFF00"/>
                </a:solidFill>
              </a:rPr>
              <a:t>install</a:t>
            </a:r>
            <a:r>
              <a:rPr lang="pt-BR" dirty="0">
                <a:solidFill>
                  <a:srgbClr val="FFFF00"/>
                </a:solidFill>
              </a:rPr>
              <a:t> -d </a:t>
            </a:r>
            <a:r>
              <a:rPr lang="pt-BR" dirty="0" err="1">
                <a:solidFill>
                  <a:srgbClr val="FFFF00"/>
                </a:solidFill>
              </a:rPr>
              <a:t>Ubuntu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5791680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Siga as instruções para configurar o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Ubuntu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.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172600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474240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Söhne"/>
              </a:rPr>
              <a:t>Atividades Práticas Propostas</a:t>
            </a:r>
            <a:endParaRPr lang="pt-BR" b="1" i="0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28732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Instalação do Python no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Ubuntu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(WSL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)</a:t>
            </a:r>
          </a:p>
          <a:p>
            <a:endParaRPr lang="pt-BR" dirty="0">
              <a:solidFill>
                <a:srgbClr val="ECECEC"/>
              </a:solidFill>
              <a:latin typeface="ui-sans-serif"/>
            </a:endParaRP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Atualize os pacotes e instale o Python: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44370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sudo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apt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update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 err="1">
                <a:solidFill>
                  <a:srgbClr val="FFFF00"/>
                </a:solidFill>
              </a:rPr>
              <a:t>sudo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apt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install</a:t>
            </a:r>
            <a:r>
              <a:rPr lang="pt-BR" dirty="0">
                <a:solidFill>
                  <a:srgbClr val="FFFF00"/>
                </a:solidFill>
              </a:rPr>
              <a:t> python3 python3-pip</a:t>
            </a:r>
          </a:p>
        </p:txBody>
      </p:sp>
    </p:spTree>
    <p:extLst>
      <p:ext uri="{BB962C8B-B14F-4D97-AF65-F5344CB8AC3E}">
        <p14:creationId xmlns:p14="http://schemas.microsoft.com/office/powerpoint/2010/main" val="196259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2413338"/>
            <a:ext cx="8667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Configuração do Visual Studio </a:t>
            </a:r>
            <a:r>
              <a:rPr lang="pt-BR" dirty="0" err="1" smtClean="0">
                <a:solidFill>
                  <a:srgbClr val="ECECEC"/>
                </a:solidFill>
                <a:latin typeface="ui-sans-serif"/>
              </a:rPr>
              <a:t>Code</a:t>
            </a:r>
            <a:endParaRPr lang="pt-BR" dirty="0" smtClean="0">
              <a:solidFill>
                <a:srgbClr val="ECECEC"/>
              </a:solidFill>
              <a:latin typeface="ui-sans-serif"/>
            </a:endParaRPr>
          </a:p>
          <a:p>
            <a:endParaRPr lang="pt-BR" dirty="0">
              <a:solidFill>
                <a:srgbClr val="ECECEC"/>
              </a:solidFill>
              <a:latin typeface="ui-sans-serif"/>
            </a:endParaRP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Instale a extensão "Remote - WSL" no Visual Studio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Code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Abra o Visual Studio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Code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e conecte ao WSL.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Crie um novo projeto Python no WSL usando o Visual Studio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Code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.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5828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2274838"/>
            <a:ext cx="86675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Configuração do Visual Studio </a:t>
            </a:r>
            <a:r>
              <a:rPr lang="pt-BR" dirty="0" err="1">
                <a:solidFill>
                  <a:schemeClr val="bg1"/>
                </a:solidFill>
              </a:rPr>
              <a:t>Code</a:t>
            </a:r>
            <a:endParaRPr lang="pt-BR" dirty="0">
              <a:solidFill>
                <a:schemeClr val="bg1"/>
              </a:solidFill>
            </a:endParaRP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dirty="0">
                <a:solidFill>
                  <a:schemeClr val="bg1"/>
                </a:solidFill>
              </a:rPr>
              <a:t>Instale a extensão "Remote - WSL" no Visual Studio </a:t>
            </a:r>
            <a:r>
              <a:rPr lang="pt-BR" dirty="0" err="1">
                <a:solidFill>
                  <a:schemeClr val="bg1"/>
                </a:solidFill>
              </a:rPr>
              <a:t>Code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dirty="0">
                <a:solidFill>
                  <a:schemeClr val="bg1"/>
                </a:solidFill>
              </a:rPr>
              <a:t>Abra o Visual Studio </a:t>
            </a:r>
            <a:r>
              <a:rPr lang="pt-BR" dirty="0" err="1">
                <a:solidFill>
                  <a:schemeClr val="bg1"/>
                </a:solidFill>
              </a:rPr>
              <a:t>Code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Vá até a aba de extensões (ícone de quadrado com quatro partes na barra lateral ou </a:t>
            </a:r>
            <a:r>
              <a:rPr lang="pt-BR" dirty="0" err="1">
                <a:solidFill>
                  <a:schemeClr val="bg1"/>
                </a:solidFill>
              </a:rPr>
              <a:t>Ctrl+Shift+X</a:t>
            </a:r>
            <a:r>
              <a:rPr lang="pt-BR" dirty="0">
                <a:solidFill>
                  <a:schemeClr val="bg1"/>
                </a:solidFill>
              </a:rPr>
              <a:t>).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Pesquise por "Remote - WSL" e clique em "</a:t>
            </a:r>
            <a:r>
              <a:rPr lang="pt-BR" dirty="0" err="1">
                <a:solidFill>
                  <a:schemeClr val="bg1"/>
                </a:solidFill>
              </a:rPr>
              <a:t>Install</a:t>
            </a:r>
            <a:r>
              <a:rPr lang="pt-BR" dirty="0">
                <a:solidFill>
                  <a:schemeClr val="bg1"/>
                </a:solidFill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36923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92" y="2766092"/>
            <a:ext cx="3025588" cy="3025588"/>
          </a:xfrm>
          <a:prstGeom prst="rect">
            <a:avLst/>
          </a:prstGeom>
        </p:spPr>
      </p:pic>
      <p:cxnSp>
        <p:nvCxnSpPr>
          <p:cNvPr id="4" name="Conector reto 3"/>
          <p:cNvCxnSpPr/>
          <p:nvPr/>
        </p:nvCxnSpPr>
        <p:spPr>
          <a:xfrm flipH="1">
            <a:off x="9128414" y="2229527"/>
            <a:ext cx="19355" cy="409871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8659906" y="2766092"/>
            <a:ext cx="333487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0" y="2413338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Abra o Visual Studio </a:t>
            </a:r>
            <a:r>
              <a:rPr lang="pt-BR" dirty="0" err="1">
                <a:solidFill>
                  <a:schemeClr val="bg1"/>
                </a:solidFill>
              </a:rPr>
              <a:t>Code</a:t>
            </a:r>
            <a:r>
              <a:rPr lang="pt-BR" dirty="0">
                <a:solidFill>
                  <a:schemeClr val="bg1"/>
                </a:solidFill>
              </a:rPr>
              <a:t> e conecte ao WSL: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dirty="0">
                <a:solidFill>
                  <a:schemeClr val="bg1"/>
                </a:solidFill>
              </a:rPr>
              <a:t>Após instalar a extensão, pressione F1 para abrir a paleta de comandos.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Digite e selecione Remote-WSL: New </a:t>
            </a:r>
            <a:r>
              <a:rPr lang="pt-BR" dirty="0" err="1">
                <a:solidFill>
                  <a:schemeClr val="bg1"/>
                </a:solidFill>
              </a:rPr>
              <a:t>Window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Isso abrirá uma nova janela do VS </a:t>
            </a:r>
            <a:r>
              <a:rPr lang="pt-BR" dirty="0" err="1">
                <a:solidFill>
                  <a:schemeClr val="bg1"/>
                </a:solidFill>
              </a:rPr>
              <a:t>Code</a:t>
            </a:r>
            <a:r>
              <a:rPr lang="pt-BR" dirty="0">
                <a:solidFill>
                  <a:schemeClr val="bg1"/>
                </a:solidFill>
              </a:rPr>
              <a:t> conectada ao seu ambiente WSL.</a:t>
            </a:r>
          </a:p>
        </p:txBody>
      </p:sp>
    </p:spTree>
    <p:extLst>
      <p:ext uri="{BB962C8B-B14F-4D97-AF65-F5344CB8AC3E}">
        <p14:creationId xmlns:p14="http://schemas.microsoft.com/office/powerpoint/2010/main" val="24195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cxnSp>
        <p:nvCxnSpPr>
          <p:cNvPr id="4" name="Conector reto 3"/>
          <p:cNvCxnSpPr/>
          <p:nvPr/>
        </p:nvCxnSpPr>
        <p:spPr>
          <a:xfrm flipH="1">
            <a:off x="9128414" y="2229527"/>
            <a:ext cx="19355" cy="409871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8659906" y="2766092"/>
            <a:ext cx="333487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376" y="2766092"/>
            <a:ext cx="3016624" cy="30166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1443841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Crie um novo projeto Python no WSL usando o Visual Studio </a:t>
            </a:r>
            <a:r>
              <a:rPr lang="pt-BR" dirty="0" err="1">
                <a:solidFill>
                  <a:schemeClr val="bg1"/>
                </a:solidFill>
              </a:rPr>
              <a:t>Code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dirty="0">
                <a:solidFill>
                  <a:schemeClr val="bg1"/>
                </a:solidFill>
              </a:rPr>
              <a:t>Na nova janela conectada ao WSL, vá até a barra de menu e selecione File &gt; Open Folder.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Navegue até o diretório desejado no sistema de arquivos do WSL e clique em New Folder para criar um novo diretório para o seu projeto Python.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Nomeie o diretório (por exemplo, </a:t>
            </a:r>
            <a:r>
              <a:rPr lang="pt-BR" dirty="0" err="1">
                <a:solidFill>
                  <a:schemeClr val="bg1"/>
                </a:solidFill>
              </a:rPr>
              <a:t>MyPythonProject</a:t>
            </a:r>
            <a:r>
              <a:rPr lang="pt-BR" dirty="0">
                <a:solidFill>
                  <a:schemeClr val="bg1"/>
                </a:solidFill>
              </a:rPr>
              <a:t>) e clique em Open.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No explorador de arquivos do VS </a:t>
            </a:r>
            <a:r>
              <a:rPr lang="pt-BR" dirty="0" err="1">
                <a:solidFill>
                  <a:schemeClr val="bg1"/>
                </a:solidFill>
              </a:rPr>
              <a:t>Code</a:t>
            </a:r>
            <a:r>
              <a:rPr lang="pt-BR" dirty="0">
                <a:solidFill>
                  <a:schemeClr val="bg1"/>
                </a:solidFill>
              </a:rPr>
              <a:t>, clique com o botão direito no diretório e selecione New File.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Nomeie o arquivo como hello_world.py e adicione o seguinte código:</a:t>
            </a:r>
          </a:p>
        </p:txBody>
      </p:sp>
      <p:sp>
        <p:nvSpPr>
          <p:cNvPr id="8" name="Retângulo 7"/>
          <p:cNvSpPr/>
          <p:nvPr/>
        </p:nvSpPr>
        <p:spPr>
          <a:xfrm>
            <a:off x="166249" y="4234063"/>
            <a:ext cx="220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print</a:t>
            </a:r>
            <a:r>
              <a:rPr lang="pt-BR" dirty="0">
                <a:solidFill>
                  <a:srgbClr val="FFFF00"/>
                </a:solidFill>
              </a:rPr>
              <a:t>("</a:t>
            </a:r>
            <a:r>
              <a:rPr lang="pt-BR" dirty="0" err="1">
                <a:solidFill>
                  <a:srgbClr val="FFFF00"/>
                </a:solidFill>
              </a:rPr>
              <a:t>Hello</a:t>
            </a:r>
            <a:r>
              <a:rPr lang="pt-BR" dirty="0">
                <a:solidFill>
                  <a:srgbClr val="FFFF00"/>
                </a:solidFill>
              </a:rPr>
              <a:t>, World!")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7572" y="4898810"/>
            <a:ext cx="8978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Para executar o script, abra um terminal integrado no VS </a:t>
            </a:r>
            <a:r>
              <a:rPr lang="pt-BR" dirty="0" err="1">
                <a:solidFill>
                  <a:schemeClr val="bg1"/>
                </a:solidFill>
              </a:rPr>
              <a:t>Code</a:t>
            </a:r>
            <a:r>
              <a:rPr lang="pt-BR" dirty="0">
                <a:solidFill>
                  <a:schemeClr val="bg1"/>
                </a:solidFill>
              </a:rPr>
              <a:t> (</a:t>
            </a:r>
            <a:r>
              <a:rPr lang="pt-BR" dirty="0" err="1">
                <a:solidFill>
                  <a:schemeClr val="bg1"/>
                </a:solidFill>
              </a:rPr>
              <a:t>Ctrl</a:t>
            </a:r>
            <a:r>
              <a:rPr lang="pt-BR" dirty="0">
                <a:solidFill>
                  <a:schemeClr val="bg1"/>
                </a:solidFill>
              </a:rPr>
              <a:t>+ `) e digite: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66249" y="5751007"/>
            <a:ext cx="2425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python3 hello_world.py</a:t>
            </a:r>
          </a:p>
        </p:txBody>
      </p:sp>
    </p:spTree>
    <p:extLst>
      <p:ext uri="{BB962C8B-B14F-4D97-AF65-F5344CB8AC3E}">
        <p14:creationId xmlns:p14="http://schemas.microsoft.com/office/powerpoint/2010/main" val="1262974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cxnSp>
        <p:nvCxnSpPr>
          <p:cNvPr id="4" name="Conector reto 3"/>
          <p:cNvCxnSpPr/>
          <p:nvPr/>
        </p:nvCxnSpPr>
        <p:spPr>
          <a:xfrm flipH="1">
            <a:off x="9128414" y="2229527"/>
            <a:ext cx="19355" cy="409871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8659906" y="2766092"/>
            <a:ext cx="333487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768" y="2806433"/>
            <a:ext cx="2925551" cy="292555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2690336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Introdução ao Interpretador Python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O interpretador Python permite executar comandos interativos.</a:t>
            </a:r>
          </a:p>
          <a:p>
            <a:r>
              <a:rPr lang="pt-BR" dirty="0">
                <a:solidFill>
                  <a:schemeClr val="bg1"/>
                </a:solidFill>
              </a:rPr>
              <a:t>Abra o terminal e digite python3 para iniciar o interpretador.</a:t>
            </a:r>
          </a:p>
          <a:p>
            <a:r>
              <a:rPr lang="pt-BR" dirty="0">
                <a:solidFill>
                  <a:schemeClr val="bg1"/>
                </a:solidFill>
              </a:rPr>
              <a:t>Exemplos: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7918" y="4349659"/>
            <a:ext cx="61334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&gt;&gt;&gt; 2 + 2</a:t>
            </a:r>
          </a:p>
          <a:p>
            <a:r>
              <a:rPr lang="pt-BR" dirty="0">
                <a:solidFill>
                  <a:srgbClr val="FFFF00"/>
                </a:solidFill>
              </a:rPr>
              <a:t>4</a:t>
            </a:r>
          </a:p>
          <a:p>
            <a:r>
              <a:rPr lang="pt-BR" dirty="0">
                <a:solidFill>
                  <a:srgbClr val="FFFF00"/>
                </a:solidFill>
              </a:rPr>
              <a:t>&gt;&gt;&gt; </a:t>
            </a:r>
            <a:r>
              <a:rPr lang="pt-BR" dirty="0" err="1">
                <a:solidFill>
                  <a:srgbClr val="FFFF00"/>
                </a:solidFill>
              </a:rPr>
              <a:t>print</a:t>
            </a:r>
            <a:r>
              <a:rPr lang="pt-BR" dirty="0">
                <a:solidFill>
                  <a:srgbClr val="FFFF00"/>
                </a:solidFill>
              </a:rPr>
              <a:t>("</a:t>
            </a:r>
            <a:r>
              <a:rPr lang="pt-BR" dirty="0" err="1">
                <a:solidFill>
                  <a:srgbClr val="FFFF00"/>
                </a:solidFill>
              </a:rPr>
              <a:t>Hello</a:t>
            </a:r>
            <a:r>
              <a:rPr lang="pt-BR" dirty="0">
                <a:solidFill>
                  <a:srgbClr val="FFFF00"/>
                </a:solidFill>
              </a:rPr>
              <a:t>, Python!")</a:t>
            </a:r>
          </a:p>
          <a:p>
            <a:r>
              <a:rPr lang="pt-BR" dirty="0" err="1">
                <a:solidFill>
                  <a:srgbClr val="FFFF00"/>
                </a:solidFill>
              </a:rPr>
              <a:t>Hello</a:t>
            </a:r>
            <a:r>
              <a:rPr lang="pt-BR" dirty="0">
                <a:solidFill>
                  <a:srgbClr val="FFFF00"/>
                </a:solidFill>
              </a:rPr>
              <a:t>, Python!</a:t>
            </a:r>
          </a:p>
        </p:txBody>
      </p:sp>
    </p:spTree>
    <p:extLst>
      <p:ext uri="{BB962C8B-B14F-4D97-AF65-F5344CB8AC3E}">
        <p14:creationId xmlns:p14="http://schemas.microsoft.com/office/powerpoint/2010/main" val="1098058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cxnSp>
        <p:nvCxnSpPr>
          <p:cNvPr id="4" name="Conector reto 3"/>
          <p:cNvCxnSpPr/>
          <p:nvPr/>
        </p:nvCxnSpPr>
        <p:spPr>
          <a:xfrm flipH="1">
            <a:off x="9128414" y="2229527"/>
            <a:ext cx="19355" cy="409871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8659906" y="2766092"/>
            <a:ext cx="333487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91" y="2761254"/>
            <a:ext cx="3035266" cy="303526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0" y="296733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Comentários em Python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r>
              <a:rPr lang="pt-BR" dirty="0">
                <a:solidFill>
                  <a:srgbClr val="ECECEC"/>
                </a:solidFill>
                <a:latin typeface="ui-sans-serif"/>
              </a:rPr>
              <a:t>Comentários são usados para explicar o código e são ignorados pelo interpretador: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3769" y="3534354"/>
            <a:ext cx="8943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# Este é um comentário de uma linha</a:t>
            </a:r>
          </a:p>
          <a:p>
            <a:r>
              <a:rPr lang="pt-BR" dirty="0" err="1">
                <a:solidFill>
                  <a:srgbClr val="FFFF00"/>
                </a:solidFill>
              </a:rPr>
              <a:t>print</a:t>
            </a:r>
            <a:r>
              <a:rPr lang="pt-BR" dirty="0">
                <a:solidFill>
                  <a:srgbClr val="FFFF00"/>
                </a:solidFill>
              </a:rPr>
              <a:t>("</a:t>
            </a:r>
            <a:r>
              <a:rPr lang="pt-BR" dirty="0" err="1">
                <a:solidFill>
                  <a:srgbClr val="FFFF00"/>
                </a:solidFill>
              </a:rPr>
              <a:t>Hello</a:t>
            </a:r>
            <a:r>
              <a:rPr lang="pt-BR" dirty="0">
                <a:solidFill>
                  <a:srgbClr val="FFFF00"/>
                </a:solidFill>
              </a:rPr>
              <a:t>, World!")  # Este é um comentário no final de uma linha de código</a:t>
            </a:r>
          </a:p>
        </p:txBody>
      </p:sp>
      <p:sp>
        <p:nvSpPr>
          <p:cNvPr id="8" name="Retângulo 7"/>
          <p:cNvSpPr/>
          <p:nvPr/>
        </p:nvSpPr>
        <p:spPr>
          <a:xfrm>
            <a:off x="0" y="4416957"/>
            <a:ext cx="912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Comentário de múltiplas linhas:</a:t>
            </a:r>
          </a:p>
        </p:txBody>
      </p:sp>
      <p:sp>
        <p:nvSpPr>
          <p:cNvPr id="10" name="Retângulo 9"/>
          <p:cNvSpPr/>
          <p:nvPr/>
        </p:nvSpPr>
        <p:spPr>
          <a:xfrm>
            <a:off x="-1" y="4914517"/>
            <a:ext cx="91187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"""</a:t>
            </a:r>
          </a:p>
          <a:p>
            <a:r>
              <a:rPr lang="pt-BR" dirty="0">
                <a:solidFill>
                  <a:srgbClr val="FFFF00"/>
                </a:solidFill>
              </a:rPr>
              <a:t>Este é um comentário</a:t>
            </a:r>
          </a:p>
          <a:p>
            <a:r>
              <a:rPr lang="pt-BR" dirty="0">
                <a:solidFill>
                  <a:srgbClr val="FFFF00"/>
                </a:solidFill>
              </a:rPr>
              <a:t>de múltiplas linhas.</a:t>
            </a:r>
          </a:p>
          <a:p>
            <a:r>
              <a:rPr lang="pt-BR" dirty="0">
                <a:solidFill>
                  <a:srgbClr val="FFFF00"/>
                </a:solidFill>
              </a:rPr>
              <a:t>É frequentemente usado para</a:t>
            </a:r>
          </a:p>
          <a:p>
            <a:r>
              <a:rPr lang="pt-BR" dirty="0" err="1">
                <a:solidFill>
                  <a:srgbClr val="FFFF00"/>
                </a:solidFill>
              </a:rPr>
              <a:t>docstrings</a:t>
            </a:r>
            <a:r>
              <a:rPr lang="pt-BR" dirty="0">
                <a:solidFill>
                  <a:srgbClr val="FFFF00"/>
                </a:solidFill>
              </a:rPr>
              <a:t>.</a:t>
            </a:r>
          </a:p>
          <a:p>
            <a:r>
              <a:rPr lang="pt-BR" dirty="0">
                <a:solidFill>
                  <a:srgbClr val="FFFF00"/>
                </a:solidFill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316011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" y="3244334"/>
            <a:ext cx="8640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Variáveis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-1" y="3837366"/>
            <a:ext cx="8189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 = 5       # Inteiro</a:t>
            </a:r>
          </a:p>
          <a:p>
            <a:r>
              <a:rPr lang="pt-BR" dirty="0">
                <a:solidFill>
                  <a:srgbClr val="FFFF00"/>
                </a:solidFill>
              </a:rPr>
              <a:t>b = 3.14    # </a:t>
            </a:r>
            <a:r>
              <a:rPr lang="pt-BR" dirty="0" err="1">
                <a:solidFill>
                  <a:srgbClr val="FFFF00"/>
                </a:solidFill>
              </a:rPr>
              <a:t>Float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c = "</a:t>
            </a:r>
            <a:r>
              <a:rPr lang="pt-BR" dirty="0" err="1">
                <a:solidFill>
                  <a:srgbClr val="FFFF00"/>
                </a:solidFill>
              </a:rPr>
              <a:t>Hello</a:t>
            </a:r>
            <a:r>
              <a:rPr lang="pt-BR" dirty="0">
                <a:solidFill>
                  <a:srgbClr val="FFFF00"/>
                </a:solidFill>
              </a:rPr>
              <a:t>" # </a:t>
            </a:r>
            <a:r>
              <a:rPr lang="pt-BR" dirty="0" err="1">
                <a:solidFill>
                  <a:srgbClr val="FFFF00"/>
                </a:solidFill>
              </a:rPr>
              <a:t>String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pt-BR" dirty="0">
                <a:solidFill>
                  <a:srgbClr val="FFFF00"/>
                </a:solidFill>
              </a:rPr>
              <a:t>d = </a:t>
            </a:r>
            <a:r>
              <a:rPr lang="pt-BR" dirty="0" err="1">
                <a:solidFill>
                  <a:srgbClr val="FFFF00"/>
                </a:solidFill>
              </a:rPr>
              <a:t>True</a:t>
            </a:r>
            <a:r>
              <a:rPr lang="pt-BR" dirty="0">
                <a:solidFill>
                  <a:srgbClr val="FFFF00"/>
                </a:solidFill>
              </a:rPr>
              <a:t>    # Booleano</a:t>
            </a:r>
          </a:p>
        </p:txBody>
      </p:sp>
    </p:spTree>
    <p:extLst>
      <p:ext uri="{BB962C8B-B14F-4D97-AF65-F5344CB8AC3E}">
        <p14:creationId xmlns:p14="http://schemas.microsoft.com/office/powerpoint/2010/main" val="292948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1997839"/>
            <a:ext cx="864071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Tópico 1: História do </a:t>
            </a:r>
            <a:r>
              <a:rPr lang="pt-BR" b="1" dirty="0" smtClean="0">
                <a:solidFill>
                  <a:srgbClr val="ECECEC"/>
                </a:solidFill>
                <a:latin typeface="ui-sans-serif"/>
              </a:rPr>
              <a:t>Python</a:t>
            </a:r>
          </a:p>
          <a:p>
            <a:pPr algn="just"/>
            <a:endParaRPr lang="pt-BR" b="1" dirty="0">
              <a:solidFill>
                <a:srgbClr val="ECECEC"/>
              </a:solidFill>
              <a:latin typeface="ui-sans-serif"/>
            </a:endParaRP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Slide 1: Introdução ao Python</a:t>
            </a:r>
          </a:p>
          <a:p>
            <a:pPr algn="just"/>
            <a:endParaRPr lang="pt-BR" b="1" dirty="0" smtClean="0">
              <a:solidFill>
                <a:srgbClr val="ECECEC"/>
              </a:solidFill>
              <a:latin typeface="ui-sans-serif"/>
            </a:endParaRPr>
          </a:p>
          <a:p>
            <a:pPr algn="just"/>
            <a:r>
              <a:rPr lang="pt-BR" b="1" dirty="0" smtClean="0">
                <a:solidFill>
                  <a:srgbClr val="ECECEC"/>
                </a:solidFill>
                <a:latin typeface="ui-sans-serif"/>
              </a:rPr>
              <a:t>Título</a:t>
            </a:r>
            <a:r>
              <a:rPr lang="pt-BR" b="1" dirty="0">
                <a:solidFill>
                  <a:srgbClr val="ECECEC"/>
                </a:solidFill>
                <a:latin typeface="ui-sans-serif"/>
              </a:rPr>
              <a:t>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Introdução ao Python</a:t>
            </a:r>
          </a:p>
          <a:p>
            <a:pPr algn="just"/>
            <a:endParaRPr lang="pt-BR" b="1" dirty="0" smtClean="0">
              <a:solidFill>
                <a:srgbClr val="ECECEC"/>
              </a:solidFill>
              <a:latin typeface="ui-sans-serif"/>
            </a:endParaRPr>
          </a:p>
          <a:p>
            <a:pPr algn="just"/>
            <a:r>
              <a:rPr lang="pt-BR" b="1" dirty="0" smtClean="0">
                <a:solidFill>
                  <a:srgbClr val="ECECEC"/>
                </a:solidFill>
                <a:latin typeface="ui-sans-serif"/>
              </a:rPr>
              <a:t>Conteúdo: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ECECEC"/>
                </a:solidFill>
                <a:latin typeface="ui-sans-serif"/>
              </a:rPr>
              <a:t>Python 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é uma linguagem de programação de alto nível, interpretada e de propósito geral.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Foi criada por Guido van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Rossum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e lançada pela primeira vez em 1991.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É conhecida por sua sintaxe clara e legibilidade, o que a torna ideal para iniciantes e profissionais.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1702545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3244334"/>
            <a:ext cx="8640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Exemplos de uso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-1" y="3756683"/>
            <a:ext cx="8640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print</a:t>
            </a:r>
            <a:r>
              <a:rPr lang="pt-BR" dirty="0">
                <a:solidFill>
                  <a:srgbClr val="FFFF00"/>
                </a:solidFill>
              </a:rPr>
              <a:t>(a)</a:t>
            </a:r>
          </a:p>
          <a:p>
            <a:r>
              <a:rPr lang="pt-BR" dirty="0" err="1">
                <a:solidFill>
                  <a:srgbClr val="FFFF00"/>
                </a:solidFill>
              </a:rPr>
              <a:t>print</a:t>
            </a:r>
            <a:r>
              <a:rPr lang="pt-BR" dirty="0">
                <a:solidFill>
                  <a:srgbClr val="FFFF00"/>
                </a:solidFill>
              </a:rPr>
              <a:t>(b)</a:t>
            </a:r>
          </a:p>
          <a:p>
            <a:r>
              <a:rPr lang="pt-BR" dirty="0" err="1">
                <a:solidFill>
                  <a:srgbClr val="FFFF00"/>
                </a:solidFill>
              </a:rPr>
              <a:t>print</a:t>
            </a:r>
            <a:r>
              <a:rPr lang="pt-BR" dirty="0">
                <a:solidFill>
                  <a:srgbClr val="FFFF00"/>
                </a:solidFill>
              </a:rPr>
              <a:t>(c)</a:t>
            </a:r>
          </a:p>
          <a:p>
            <a:r>
              <a:rPr lang="pt-BR" dirty="0" err="1">
                <a:solidFill>
                  <a:srgbClr val="FFFF00"/>
                </a:solidFill>
              </a:rPr>
              <a:t>print</a:t>
            </a:r>
            <a:r>
              <a:rPr lang="pt-BR" dirty="0">
                <a:solidFill>
                  <a:srgbClr val="FFFF00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77693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3244334"/>
            <a:ext cx="8511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Operadores em Python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0" y="376035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+  # Adição</a:t>
            </a:r>
          </a:p>
          <a:p>
            <a:r>
              <a:rPr lang="pt-BR" dirty="0">
                <a:solidFill>
                  <a:srgbClr val="FFFF00"/>
                </a:solidFill>
              </a:rPr>
              <a:t>-  # Subtração</a:t>
            </a:r>
          </a:p>
          <a:p>
            <a:r>
              <a:rPr lang="pt-BR" dirty="0">
                <a:solidFill>
                  <a:srgbClr val="FFFF00"/>
                </a:solidFill>
              </a:rPr>
              <a:t>*  # Multiplicação</a:t>
            </a:r>
          </a:p>
          <a:p>
            <a:r>
              <a:rPr lang="pt-BR" dirty="0">
                <a:solidFill>
                  <a:srgbClr val="FFFF00"/>
                </a:solidFill>
              </a:rPr>
              <a:t>/  # Divisão</a:t>
            </a:r>
          </a:p>
          <a:p>
            <a:r>
              <a:rPr lang="pt-BR" dirty="0">
                <a:solidFill>
                  <a:srgbClr val="FFFF00"/>
                </a:solidFill>
              </a:rPr>
              <a:t>// # Divisão inteira</a:t>
            </a:r>
          </a:p>
          <a:p>
            <a:r>
              <a:rPr lang="pt-BR" dirty="0">
                <a:solidFill>
                  <a:srgbClr val="FFFF00"/>
                </a:solidFill>
              </a:rPr>
              <a:t>%  # Módulo (resto da divisão)</a:t>
            </a:r>
          </a:p>
          <a:p>
            <a:r>
              <a:rPr lang="pt-BR" dirty="0">
                <a:solidFill>
                  <a:srgbClr val="FFFF00"/>
                </a:solidFill>
              </a:rPr>
              <a:t>** # </a:t>
            </a:r>
            <a:r>
              <a:rPr lang="pt-BR" dirty="0" err="1">
                <a:solidFill>
                  <a:srgbClr val="FFFF00"/>
                </a:solidFill>
              </a:rPr>
              <a:t>Exponenciação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507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2329933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Operadores de Comparação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3159623"/>
            <a:ext cx="85388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ui-monospace"/>
              </a:rPr>
              <a:t>== </a:t>
            </a:r>
            <a:r>
              <a:rPr lang="pt-BR" dirty="0" smtClean="0">
                <a:solidFill>
                  <a:srgbClr val="FFFF00"/>
                </a:solidFill>
                <a:latin typeface="ui-monospace"/>
              </a:rPr>
              <a:t> Igual 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a </a:t>
            </a:r>
            <a:endParaRPr lang="pt-BR" dirty="0" smtClean="0">
              <a:solidFill>
                <a:srgbClr val="FFFF00"/>
              </a:solidFill>
              <a:latin typeface="ui-monospace"/>
            </a:endParaRPr>
          </a:p>
          <a:p>
            <a:r>
              <a:rPr lang="pt-BR" dirty="0" smtClean="0">
                <a:solidFill>
                  <a:srgbClr val="FFFF00"/>
                </a:solidFill>
                <a:latin typeface="ui-monospace"/>
              </a:rPr>
              <a:t>!=  Diferente 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de </a:t>
            </a:r>
            <a:endParaRPr lang="pt-BR" dirty="0" smtClean="0">
              <a:solidFill>
                <a:srgbClr val="FFFF00"/>
              </a:solidFill>
              <a:latin typeface="ui-monospace"/>
            </a:endParaRPr>
          </a:p>
          <a:p>
            <a:r>
              <a:rPr lang="pt-BR" dirty="0" smtClean="0">
                <a:solidFill>
                  <a:srgbClr val="FFFF00"/>
                </a:solidFill>
                <a:latin typeface="ui-monospace"/>
              </a:rPr>
              <a:t>&gt; Maior 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que </a:t>
            </a:r>
            <a:endParaRPr lang="pt-BR" dirty="0" smtClean="0">
              <a:solidFill>
                <a:srgbClr val="FFFF00"/>
              </a:solidFill>
              <a:latin typeface="ui-monospace"/>
            </a:endParaRPr>
          </a:p>
          <a:p>
            <a:r>
              <a:rPr lang="pt-BR" dirty="0" smtClean="0">
                <a:solidFill>
                  <a:srgbClr val="FFFF00"/>
                </a:solidFill>
                <a:latin typeface="ui-monospace"/>
              </a:rPr>
              <a:t>&lt; Menor 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que </a:t>
            </a:r>
            <a:endParaRPr lang="pt-BR" dirty="0" smtClean="0">
              <a:solidFill>
                <a:srgbClr val="FFFF00"/>
              </a:solidFill>
              <a:latin typeface="ui-monospace"/>
            </a:endParaRPr>
          </a:p>
          <a:p>
            <a:r>
              <a:rPr lang="pt-BR" dirty="0" smtClean="0">
                <a:solidFill>
                  <a:srgbClr val="FFFF00"/>
                </a:solidFill>
                <a:latin typeface="ui-monospace"/>
              </a:rPr>
              <a:t>&gt;= Maior 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ou igual a </a:t>
            </a:r>
            <a:endParaRPr lang="pt-BR" dirty="0" smtClean="0">
              <a:solidFill>
                <a:srgbClr val="FFFF00"/>
              </a:solidFill>
              <a:latin typeface="ui-monospace"/>
            </a:endParaRPr>
          </a:p>
          <a:p>
            <a:r>
              <a:rPr lang="pt-BR" dirty="0" smtClean="0">
                <a:solidFill>
                  <a:srgbClr val="FFFF00"/>
                </a:solidFill>
                <a:latin typeface="ui-monospace"/>
              </a:rPr>
              <a:t>&lt;= Menor 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ou igual a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57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262577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Operadores Lógicos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3760710"/>
            <a:ext cx="16594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  <a:latin typeface="ui-monospace"/>
              </a:rPr>
              <a:t>and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 </a:t>
            </a:r>
            <a:r>
              <a:rPr lang="pt-BR" dirty="0" smtClean="0">
                <a:solidFill>
                  <a:srgbClr val="FFFF00"/>
                </a:solidFill>
                <a:latin typeface="ui-monospace"/>
              </a:rPr>
              <a:t> 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E </a:t>
            </a:r>
            <a:r>
              <a:rPr lang="pt-BR" dirty="0" smtClean="0">
                <a:solidFill>
                  <a:srgbClr val="FFFF00"/>
                </a:solidFill>
                <a:latin typeface="ui-monospace"/>
              </a:rPr>
              <a:t>lógico</a:t>
            </a:r>
          </a:p>
          <a:p>
            <a:r>
              <a:rPr lang="pt-BR" dirty="0" smtClean="0">
                <a:solidFill>
                  <a:srgbClr val="FFFF00"/>
                </a:solidFill>
                <a:latin typeface="ui-monospace"/>
              </a:rPr>
              <a:t> </a:t>
            </a:r>
            <a:r>
              <a:rPr lang="pt-BR" dirty="0" err="1">
                <a:solidFill>
                  <a:srgbClr val="FFFF00"/>
                </a:solidFill>
                <a:latin typeface="ui-monospace"/>
              </a:rPr>
              <a:t>or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 </a:t>
            </a:r>
            <a:r>
              <a:rPr lang="pt-BR" dirty="0" smtClean="0">
                <a:solidFill>
                  <a:srgbClr val="FFFF00"/>
                </a:solidFill>
                <a:latin typeface="ui-monospace"/>
              </a:rPr>
              <a:t>Ou 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lógico </a:t>
            </a:r>
            <a:endParaRPr lang="pt-BR" dirty="0" smtClean="0">
              <a:solidFill>
                <a:srgbClr val="FFFF00"/>
              </a:solidFill>
              <a:latin typeface="ui-monospace"/>
            </a:endParaRPr>
          </a:p>
          <a:p>
            <a:r>
              <a:rPr lang="pt-BR" dirty="0" err="1" smtClean="0">
                <a:solidFill>
                  <a:srgbClr val="FFFF00"/>
                </a:solidFill>
                <a:latin typeface="ui-monospace"/>
              </a:rPr>
              <a:t>not</a:t>
            </a:r>
            <a:r>
              <a:rPr lang="pt-BR" dirty="0" smtClean="0">
                <a:solidFill>
                  <a:srgbClr val="FFFF00"/>
                </a:solidFill>
                <a:latin typeface="ui-monospace"/>
              </a:rPr>
              <a:t> Não </a:t>
            </a:r>
            <a:r>
              <a:rPr lang="pt-BR" dirty="0">
                <a:solidFill>
                  <a:srgbClr val="FFFF00"/>
                </a:solidFill>
                <a:latin typeface="ui-monospace"/>
              </a:rPr>
              <a:t>lógico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99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29989" y="1883512"/>
            <a:ext cx="84223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Entrada e Saída de Dados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Interagir com o usuário usando </a:t>
            </a:r>
            <a:r>
              <a:rPr lang="pt-BR" dirty="0" err="1">
                <a:solidFill>
                  <a:schemeClr val="bg1"/>
                </a:solidFill>
              </a:rPr>
              <a:t>print</a:t>
            </a:r>
            <a:r>
              <a:rPr lang="pt-BR" dirty="0">
                <a:solidFill>
                  <a:schemeClr val="bg1"/>
                </a:solidFill>
              </a:rPr>
              <a:t>() e input():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Função </a:t>
            </a:r>
            <a:r>
              <a:rPr lang="pt-BR" dirty="0" err="1">
                <a:solidFill>
                  <a:schemeClr val="bg1"/>
                </a:solidFill>
              </a:rPr>
              <a:t>print</a:t>
            </a:r>
            <a:r>
              <a:rPr lang="pt-BR" dirty="0">
                <a:solidFill>
                  <a:schemeClr val="bg1"/>
                </a:solidFill>
              </a:rPr>
              <a:t>():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3513275"/>
            <a:ext cx="220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print</a:t>
            </a:r>
            <a:r>
              <a:rPr lang="pt-BR" dirty="0">
                <a:solidFill>
                  <a:srgbClr val="FFFF00"/>
                </a:solidFill>
              </a:rPr>
              <a:t>("</a:t>
            </a:r>
            <a:r>
              <a:rPr lang="pt-BR" dirty="0" err="1">
                <a:solidFill>
                  <a:srgbClr val="FFFF00"/>
                </a:solidFill>
              </a:rPr>
              <a:t>Hello</a:t>
            </a:r>
            <a:r>
              <a:rPr lang="pt-BR" dirty="0">
                <a:solidFill>
                  <a:srgbClr val="FFFF00"/>
                </a:solidFill>
              </a:rPr>
              <a:t>, World!")</a:t>
            </a:r>
          </a:p>
        </p:txBody>
      </p:sp>
      <p:sp>
        <p:nvSpPr>
          <p:cNvPr id="7" name="Retângulo 6"/>
          <p:cNvSpPr/>
          <p:nvPr/>
        </p:nvSpPr>
        <p:spPr>
          <a:xfrm>
            <a:off x="129989" y="4494910"/>
            <a:ext cx="1614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Função input():</a:t>
            </a:r>
          </a:p>
        </p:txBody>
      </p:sp>
      <p:sp>
        <p:nvSpPr>
          <p:cNvPr id="8" name="Retângulo 7"/>
          <p:cNvSpPr/>
          <p:nvPr/>
        </p:nvSpPr>
        <p:spPr>
          <a:xfrm>
            <a:off x="0" y="51453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name</a:t>
            </a:r>
            <a:r>
              <a:rPr lang="pt-BR" dirty="0">
                <a:solidFill>
                  <a:srgbClr val="FFFF00"/>
                </a:solidFill>
              </a:rPr>
              <a:t> = input("</a:t>
            </a:r>
            <a:r>
              <a:rPr lang="pt-BR" dirty="0" err="1">
                <a:solidFill>
                  <a:srgbClr val="FFFF00"/>
                </a:solidFill>
              </a:rPr>
              <a:t>Enter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your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name</a:t>
            </a:r>
            <a:r>
              <a:rPr lang="pt-BR" dirty="0">
                <a:solidFill>
                  <a:srgbClr val="FFFF00"/>
                </a:solidFill>
              </a:rPr>
              <a:t>: ")</a:t>
            </a:r>
          </a:p>
          <a:p>
            <a:r>
              <a:rPr lang="pt-BR" dirty="0" err="1">
                <a:solidFill>
                  <a:srgbClr val="FFFF00"/>
                </a:solidFill>
              </a:rPr>
              <a:t>print</a:t>
            </a:r>
            <a:r>
              <a:rPr lang="pt-BR" dirty="0">
                <a:solidFill>
                  <a:srgbClr val="FFFF00"/>
                </a:solidFill>
              </a:rPr>
              <a:t>(</a:t>
            </a:r>
            <a:r>
              <a:rPr lang="pt-BR" dirty="0" err="1">
                <a:solidFill>
                  <a:srgbClr val="FFFF00"/>
                </a:solidFill>
              </a:rPr>
              <a:t>f"Hello</a:t>
            </a:r>
            <a:r>
              <a:rPr lang="pt-BR" dirty="0">
                <a:solidFill>
                  <a:srgbClr val="FFFF00"/>
                </a:solidFill>
              </a:rPr>
              <a:t>, {</a:t>
            </a:r>
            <a:r>
              <a:rPr lang="pt-BR" dirty="0" err="1">
                <a:solidFill>
                  <a:srgbClr val="FFFF00"/>
                </a:solidFill>
              </a:rPr>
              <a:t>name</a:t>
            </a:r>
            <a:r>
              <a:rPr lang="pt-BR" dirty="0">
                <a:solidFill>
                  <a:srgbClr val="FFFF00"/>
                </a:solidFill>
              </a:rPr>
              <a:t>}!")</a:t>
            </a:r>
          </a:p>
        </p:txBody>
      </p:sp>
    </p:spTree>
    <p:extLst>
      <p:ext uri="{BB962C8B-B14F-4D97-AF65-F5344CB8AC3E}">
        <p14:creationId xmlns:p14="http://schemas.microsoft.com/office/powerpoint/2010/main" val="372742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1" y="2281535"/>
            <a:ext cx="8667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Estruturas de Controle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r>
              <a:rPr lang="pt-BR" dirty="0">
                <a:solidFill>
                  <a:srgbClr val="ECECEC"/>
                </a:solidFill>
                <a:latin typeface="ui-sans-serif"/>
              </a:rPr>
              <a:t>Python utiliza condicionais para tomar decisões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:</a:t>
            </a:r>
          </a:p>
          <a:p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Estruturas condicionais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378267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ui-monospace"/>
              </a:rPr>
              <a:t>age = </a:t>
            </a:r>
            <a:r>
              <a:rPr lang="en-US" dirty="0" err="1">
                <a:solidFill>
                  <a:srgbClr val="E9950C"/>
                </a:solidFill>
                <a:latin typeface="ui-monospace"/>
              </a:rPr>
              <a:t>int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(</a:t>
            </a:r>
            <a:r>
              <a:rPr lang="en-US" dirty="0">
                <a:solidFill>
                  <a:srgbClr val="E9950C"/>
                </a:solidFill>
                <a:latin typeface="ui-monospace"/>
              </a:rPr>
              <a:t>input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(</a:t>
            </a:r>
            <a:r>
              <a:rPr lang="en-US" dirty="0">
                <a:solidFill>
                  <a:srgbClr val="00A67D"/>
                </a:solidFill>
                <a:latin typeface="ui-monospace"/>
              </a:rPr>
              <a:t>"Enter your age: </a:t>
            </a:r>
            <a:r>
              <a:rPr lang="en-US" dirty="0" smtClean="0">
                <a:solidFill>
                  <a:srgbClr val="00A67D"/>
                </a:solidFill>
                <a:latin typeface="ui-monospace"/>
              </a:rPr>
              <a:t>"</a:t>
            </a:r>
            <a:r>
              <a:rPr lang="en-US" dirty="0" smtClean="0">
                <a:solidFill>
                  <a:srgbClr val="FFFFFF"/>
                </a:solidFill>
                <a:latin typeface="ui-monospace"/>
              </a:rPr>
              <a:t>))</a:t>
            </a:r>
          </a:p>
          <a:p>
            <a:r>
              <a:rPr lang="en-US" dirty="0" smtClean="0">
                <a:solidFill>
                  <a:srgbClr val="2E95D3"/>
                </a:solidFill>
                <a:latin typeface="ui-monospace"/>
              </a:rPr>
              <a:t>if</a:t>
            </a:r>
            <a:r>
              <a:rPr lang="en-US" dirty="0" smtClean="0">
                <a:solidFill>
                  <a:srgbClr val="FFFFFF"/>
                </a:solidFill>
                <a:latin typeface="ui-monospace"/>
              </a:rPr>
              <a:t> 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age &lt; </a:t>
            </a:r>
            <a:r>
              <a:rPr lang="en-US" dirty="0">
                <a:solidFill>
                  <a:srgbClr val="DF3079"/>
                </a:solidFill>
                <a:latin typeface="ui-monospace"/>
              </a:rPr>
              <a:t>18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: </a:t>
            </a:r>
            <a:endParaRPr lang="en-US" dirty="0" smtClean="0">
              <a:solidFill>
                <a:srgbClr val="FFFFFF"/>
              </a:solidFill>
              <a:latin typeface="ui-monospace"/>
            </a:endParaRPr>
          </a:p>
          <a:p>
            <a:r>
              <a:rPr lang="en-US" dirty="0" smtClean="0">
                <a:solidFill>
                  <a:srgbClr val="E9950C"/>
                </a:solidFill>
                <a:latin typeface="ui-monospace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(</a:t>
            </a:r>
            <a:r>
              <a:rPr lang="en-US" dirty="0">
                <a:solidFill>
                  <a:srgbClr val="00A67D"/>
                </a:solidFill>
                <a:latin typeface="ui-monospace"/>
              </a:rPr>
              <a:t>"You are a minor."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) </a:t>
            </a:r>
            <a:endParaRPr lang="en-US" dirty="0" smtClean="0">
              <a:solidFill>
                <a:srgbClr val="FFFFFF"/>
              </a:solidFill>
              <a:latin typeface="ui-monospace"/>
            </a:endParaRPr>
          </a:p>
          <a:p>
            <a:r>
              <a:rPr lang="en-US" dirty="0" err="1" smtClean="0">
                <a:solidFill>
                  <a:srgbClr val="2E95D3"/>
                </a:solidFill>
                <a:latin typeface="ui-monospace"/>
              </a:rPr>
              <a:t>elif</a:t>
            </a:r>
            <a:r>
              <a:rPr lang="en-US" dirty="0" smtClean="0">
                <a:solidFill>
                  <a:srgbClr val="FFFFFF"/>
                </a:solidFill>
                <a:latin typeface="ui-monospace"/>
              </a:rPr>
              <a:t> 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age &lt; </a:t>
            </a:r>
            <a:r>
              <a:rPr lang="en-US" dirty="0">
                <a:solidFill>
                  <a:srgbClr val="DF3079"/>
                </a:solidFill>
                <a:latin typeface="ui-monospace"/>
              </a:rPr>
              <a:t>65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: </a:t>
            </a:r>
            <a:endParaRPr lang="en-US" dirty="0" smtClean="0">
              <a:solidFill>
                <a:srgbClr val="FFFFFF"/>
              </a:solidFill>
              <a:latin typeface="ui-monospace"/>
            </a:endParaRPr>
          </a:p>
          <a:p>
            <a:r>
              <a:rPr lang="en-US" dirty="0" smtClean="0">
                <a:solidFill>
                  <a:srgbClr val="E9950C"/>
                </a:solidFill>
                <a:latin typeface="ui-monospace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(</a:t>
            </a:r>
            <a:r>
              <a:rPr lang="en-US" dirty="0">
                <a:solidFill>
                  <a:srgbClr val="00A67D"/>
                </a:solidFill>
                <a:latin typeface="ui-monospace"/>
              </a:rPr>
              <a:t>"You are an adult."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) </a:t>
            </a:r>
            <a:endParaRPr lang="en-US" dirty="0" smtClean="0">
              <a:solidFill>
                <a:srgbClr val="FFFFFF"/>
              </a:solidFill>
              <a:latin typeface="ui-monospace"/>
            </a:endParaRPr>
          </a:p>
          <a:p>
            <a:r>
              <a:rPr lang="en-US" dirty="0" smtClean="0">
                <a:solidFill>
                  <a:srgbClr val="2E95D3"/>
                </a:solidFill>
                <a:latin typeface="ui-monospace"/>
              </a:rPr>
              <a:t>else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: </a:t>
            </a:r>
            <a:endParaRPr lang="en-US" dirty="0" smtClean="0">
              <a:solidFill>
                <a:srgbClr val="FFFFFF"/>
              </a:solidFill>
              <a:latin typeface="ui-monospace"/>
            </a:endParaRPr>
          </a:p>
          <a:p>
            <a:r>
              <a:rPr lang="en-US" dirty="0" smtClean="0">
                <a:solidFill>
                  <a:srgbClr val="E9950C"/>
                </a:solidFill>
                <a:latin typeface="ui-monospace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ui-monospace"/>
              </a:rPr>
              <a:t>(</a:t>
            </a:r>
            <a:r>
              <a:rPr lang="en-US" dirty="0">
                <a:solidFill>
                  <a:srgbClr val="00A67D"/>
                </a:solidFill>
                <a:latin typeface="ui-monospace"/>
              </a:rPr>
              <a:t>"You are a senior</a:t>
            </a:r>
            <a:r>
              <a:rPr lang="en-US" dirty="0" smtClean="0">
                <a:solidFill>
                  <a:srgbClr val="00A67D"/>
                </a:solidFill>
                <a:latin typeface="ui-monospace"/>
              </a:rPr>
              <a:t>."</a:t>
            </a:r>
            <a:r>
              <a:rPr lang="en-US" dirty="0" smtClean="0">
                <a:solidFill>
                  <a:srgbClr val="FFFFFF"/>
                </a:solidFill>
                <a:latin typeface="ui-monospace"/>
              </a:rPr>
              <a:t>)</a:t>
            </a:r>
          </a:p>
          <a:p>
            <a:r>
              <a:rPr lang="en-US" dirty="0" smtClean="0">
                <a:solidFill>
                  <a:srgbClr val="FFFFFF"/>
                </a:solidFill>
                <a:latin typeface="ui-monospace"/>
              </a:rPr>
              <a:t/>
            </a:r>
            <a:br>
              <a:rPr lang="en-US" dirty="0" smtClean="0">
                <a:solidFill>
                  <a:srgbClr val="FFFFFF"/>
                </a:solidFill>
                <a:latin typeface="ui-monospace"/>
              </a:rPr>
            </a:br>
            <a:r>
              <a:rPr lang="en-US" b="1" dirty="0" err="1" smtClean="0">
                <a:solidFill>
                  <a:srgbClr val="FFFF00"/>
                </a:solidFill>
                <a:latin typeface="ui-monospace"/>
              </a:rPr>
              <a:t>Paramos</a:t>
            </a:r>
            <a:r>
              <a:rPr lang="en-US" b="1" dirty="0" smtClean="0">
                <a:solidFill>
                  <a:srgbClr val="FFFF00"/>
                </a:solidFill>
                <a:latin typeface="ui-monospace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ui-monospace"/>
              </a:rPr>
              <a:t>aqui</a:t>
            </a:r>
            <a:r>
              <a:rPr lang="en-US" b="1" dirty="0" smtClean="0">
                <a:solidFill>
                  <a:srgbClr val="FFFF00"/>
                </a:solidFill>
                <a:latin typeface="ui-monospace"/>
              </a:rPr>
              <a:t> 21/09</a:t>
            </a:r>
            <a:endParaRPr lang="pt-BR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44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296733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Atividade Prática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r>
              <a:rPr lang="pt-BR" dirty="0">
                <a:solidFill>
                  <a:srgbClr val="ECECEC"/>
                </a:solidFill>
                <a:latin typeface="ui-sans-serif"/>
              </a:rPr>
              <a:t>Crie um programa simples que interage com o usuário:</a:t>
            </a:r>
          </a:p>
          <a:p>
            <a:pPr>
              <a:buFont typeface="+mj-lt"/>
              <a:buAutoNum type="arabicPeriod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Código do exercício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43435" y="42223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nome </a:t>
            </a:r>
            <a:r>
              <a:rPr lang="pt-BR" dirty="0">
                <a:solidFill>
                  <a:srgbClr val="FFFF00"/>
                </a:solidFill>
              </a:rPr>
              <a:t>= input</a:t>
            </a:r>
            <a:r>
              <a:rPr lang="pt-BR" dirty="0" smtClean="0">
                <a:solidFill>
                  <a:srgbClr val="FFFF00"/>
                </a:solidFill>
              </a:rPr>
              <a:t>(“Digite seu nome: </a:t>
            </a:r>
            <a:r>
              <a:rPr lang="pt-BR" dirty="0">
                <a:solidFill>
                  <a:srgbClr val="FFFF00"/>
                </a:solidFill>
              </a:rPr>
              <a:t>")</a:t>
            </a:r>
          </a:p>
          <a:p>
            <a:r>
              <a:rPr lang="pt-BR" dirty="0" smtClean="0">
                <a:solidFill>
                  <a:srgbClr val="FFFF00"/>
                </a:solidFill>
              </a:rPr>
              <a:t>idade </a:t>
            </a:r>
            <a:r>
              <a:rPr lang="pt-BR" dirty="0">
                <a:solidFill>
                  <a:srgbClr val="FFFF00"/>
                </a:solidFill>
              </a:rPr>
              <a:t>= </a:t>
            </a:r>
            <a:r>
              <a:rPr lang="pt-BR" dirty="0" err="1">
                <a:solidFill>
                  <a:srgbClr val="FFFF00"/>
                </a:solidFill>
              </a:rPr>
              <a:t>int</a:t>
            </a:r>
            <a:r>
              <a:rPr lang="pt-BR" dirty="0">
                <a:solidFill>
                  <a:srgbClr val="FFFF00"/>
                </a:solidFill>
              </a:rPr>
              <a:t>(input</a:t>
            </a:r>
            <a:r>
              <a:rPr lang="pt-BR" dirty="0" smtClean="0">
                <a:solidFill>
                  <a:srgbClr val="FFFF00"/>
                </a:solidFill>
              </a:rPr>
              <a:t>(“Digite sua idade: </a:t>
            </a:r>
            <a:r>
              <a:rPr lang="pt-BR" dirty="0">
                <a:solidFill>
                  <a:srgbClr val="FFFF00"/>
                </a:solidFill>
              </a:rPr>
              <a:t>"))</a:t>
            </a:r>
          </a:p>
          <a:p>
            <a:r>
              <a:rPr lang="pt-BR" dirty="0" err="1" smtClean="0">
                <a:solidFill>
                  <a:srgbClr val="FFFF00"/>
                </a:solidFill>
              </a:rPr>
              <a:t>print</a:t>
            </a:r>
            <a:r>
              <a:rPr lang="pt-BR" dirty="0" smtClean="0">
                <a:solidFill>
                  <a:srgbClr val="FFFF00"/>
                </a:solidFill>
              </a:rPr>
              <a:t>(</a:t>
            </a:r>
            <a:r>
              <a:rPr lang="pt-BR" dirty="0" err="1" smtClean="0">
                <a:solidFill>
                  <a:srgbClr val="FFFF00"/>
                </a:solidFill>
              </a:rPr>
              <a:t>f“Olá</a:t>
            </a:r>
            <a:r>
              <a:rPr lang="pt-BR" dirty="0" smtClean="0">
                <a:solidFill>
                  <a:srgbClr val="FFFF00"/>
                </a:solidFill>
              </a:rPr>
              <a:t>, </a:t>
            </a:r>
            <a:r>
              <a:rPr lang="pt-BR" dirty="0">
                <a:solidFill>
                  <a:srgbClr val="FFFF00"/>
                </a:solidFill>
              </a:rPr>
              <a:t>{</a:t>
            </a:r>
            <a:r>
              <a:rPr lang="pt-BR" dirty="0" smtClean="0">
                <a:solidFill>
                  <a:srgbClr val="FFFF00"/>
                </a:solidFill>
              </a:rPr>
              <a:t>nome}. Você tem {idade} anos de idade.")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80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2274838"/>
            <a:ext cx="86407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ECECEC"/>
                </a:solidFill>
                <a:latin typeface="ui-sans-serif"/>
              </a:rPr>
              <a:t>Exercício 1 - Saudação Personalizada</a:t>
            </a: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Descrição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Escreva um programa que peça ao usuário seu nome e sua idade.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O programa deve então imprimir uma saudação personalizada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.</a:t>
            </a:r>
          </a:p>
          <a:p>
            <a:pPr lvl="1"/>
            <a:endParaRPr lang="pt-BR" dirty="0">
              <a:solidFill>
                <a:srgbClr val="ECECEC"/>
              </a:solidFill>
              <a:latin typeface="ui-sans-serif"/>
            </a:endParaRPr>
          </a:p>
          <a:p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662045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165" y="3361764"/>
            <a:ext cx="2568388" cy="256838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1" y="1454571"/>
            <a:ext cx="96101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ECECEC"/>
                </a:solidFill>
                <a:latin typeface="ui-sans-serif"/>
              </a:rPr>
              <a:t>Exercício 2 - Cálculo de Área de Retângulo</a:t>
            </a: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Descrição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Escreva um programa que peça ao usuário a largura e a altura de um retângulo.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O programa deve calcular e imprimir a área do retângulo.</a:t>
            </a:r>
          </a:p>
          <a:p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352552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2274838"/>
            <a:ext cx="86675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ECECEC"/>
                </a:solidFill>
                <a:latin typeface="ui-sans-serif"/>
              </a:rPr>
              <a:t>Exercício 3 - Verificação de Paridade</a:t>
            </a: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Descrição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Escreva um programa que peça ao usuário um número inteiro.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O programa deve verificar se o número é par ou ímpar e imprimir uma mensagem apropriada.</a:t>
            </a:r>
          </a:p>
          <a:p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09493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2136339"/>
            <a:ext cx="86675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Slide 2: Guido van </a:t>
            </a:r>
            <a:r>
              <a:rPr lang="pt-BR" b="1" dirty="0" err="1">
                <a:solidFill>
                  <a:srgbClr val="ECECEC"/>
                </a:solidFill>
                <a:latin typeface="ui-sans-serif"/>
              </a:rPr>
              <a:t>Rossum</a:t>
            </a:r>
            <a:endParaRPr lang="pt-BR" b="1" dirty="0">
              <a:solidFill>
                <a:srgbClr val="ECECEC"/>
              </a:solidFill>
              <a:latin typeface="ui-sans-serif"/>
            </a:endParaRP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Guido van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Rossum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/>
            <a:endParaRPr lang="pt-BR" b="1" dirty="0" smtClean="0">
              <a:solidFill>
                <a:srgbClr val="ECECEC"/>
              </a:solidFill>
              <a:latin typeface="ui-sans-serif"/>
            </a:endParaRPr>
          </a:p>
          <a:p>
            <a:pPr algn="just"/>
            <a:r>
              <a:rPr lang="pt-BR" b="1" dirty="0" smtClean="0">
                <a:solidFill>
                  <a:srgbClr val="ECECEC"/>
                </a:solidFill>
                <a:latin typeface="ui-sans-serif"/>
              </a:rPr>
              <a:t>Conteúdo: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ECECEC"/>
                </a:solidFill>
                <a:latin typeface="ui-sans-serif"/>
              </a:rPr>
              <a:t>Guido 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van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Rossum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é um programador holandês.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Criou Python durante seu tempo no CWI (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Centrum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Wiskunde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&amp;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Informatica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) nos Países Baixos.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Guido ficou conhecido como o "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Benevolent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Dictator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For Life" (BDFL) da comunidade Python até sua aposentadoria do cargo em 2018.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628699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13900"/>
            <a:ext cx="8552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Escreva um programa que peça ao usuário dois números e uma operação (soma, subtração, multiplicação, divisão).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O programa deve realizar a operação e imprimir o resultado.</a:t>
            </a:r>
          </a:p>
          <a:p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011699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33443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ECECEC"/>
                </a:solidFill>
                <a:latin typeface="ui-sans-serif"/>
              </a:rPr>
              <a:t>Exercício 5 - Conversão de Temperatura</a:t>
            </a: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+mj-lt"/>
              <a:buAutoNum type="arabicPeriod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Descrição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Escreva um programa que peça ao usuário uma temperatura em graus Celsius.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O programa deve converter a temperatura para Fahrenheit e imprimir o resultado.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Fórmula de conversão: </a:t>
            </a:r>
            <a:r>
              <a:rPr lang="pt-BR" dirty="0">
                <a:solidFill>
                  <a:srgbClr val="ECECEC"/>
                </a:solidFill>
                <a:latin typeface="KaTeX_Main"/>
              </a:rPr>
              <a:t>𝐹=</a:t>
            </a:r>
            <a:r>
              <a:rPr lang="pt-BR" dirty="0" smtClean="0">
                <a:solidFill>
                  <a:srgbClr val="ECECEC"/>
                </a:solidFill>
                <a:latin typeface="KaTeX_Main"/>
              </a:rPr>
              <a:t>9/5</a:t>
            </a:r>
            <a:r>
              <a:rPr lang="pt-BR" dirty="0">
                <a:solidFill>
                  <a:srgbClr val="ECECEC"/>
                </a:solidFill>
                <a:latin typeface="KaTeX_Main"/>
              </a:rPr>
              <a:t>𝐶+32</a:t>
            </a:r>
            <a:r>
              <a:rPr lang="pt-BR" i="1" dirty="0">
                <a:solidFill>
                  <a:srgbClr val="ECECEC"/>
                </a:solidFill>
                <a:latin typeface="KaTeX_Math"/>
              </a:rPr>
              <a:t>F</a:t>
            </a:r>
            <a:r>
              <a:rPr lang="pt-BR" dirty="0">
                <a:solidFill>
                  <a:srgbClr val="ECECEC"/>
                </a:solidFill>
                <a:latin typeface="KaTeX_Main"/>
              </a:rPr>
              <a:t>=59​</a:t>
            </a:r>
            <a:r>
              <a:rPr lang="pt-BR" i="1" dirty="0">
                <a:solidFill>
                  <a:srgbClr val="ECECEC"/>
                </a:solidFill>
                <a:latin typeface="KaTeX_Math"/>
              </a:rPr>
              <a:t>C</a:t>
            </a:r>
            <a:r>
              <a:rPr lang="pt-BR" dirty="0">
                <a:solidFill>
                  <a:srgbClr val="ECECEC"/>
                </a:solidFill>
                <a:latin typeface="KaTeX_Main"/>
              </a:rPr>
              <a:t>+32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607458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1" y="536139"/>
            <a:ext cx="8640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Exercício 6 - Calculadora de IMC</a:t>
            </a:r>
          </a:p>
          <a:p>
            <a:r>
              <a:rPr lang="pt-BR" b="1" dirty="0">
                <a:solidFill>
                  <a:schemeClr val="bg1"/>
                </a:solidFill>
              </a:rPr>
              <a:t>Conteúdo:</a:t>
            </a:r>
            <a:endParaRPr lang="pt-B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pt-BR" b="1" dirty="0">
                <a:solidFill>
                  <a:schemeClr val="bg1"/>
                </a:solidFill>
              </a:rPr>
              <a:t>Descrição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Escreva um programa que peça ao usuário seu peso (em kg) e sua altura (em metros).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O programa deve calcular o Índice de Massa Corporal (IMC) e imprimir o resultado.</a:t>
            </a:r>
          </a:p>
          <a:p>
            <a:r>
              <a:rPr lang="pt-BR" dirty="0">
                <a:solidFill>
                  <a:schemeClr val="bg1"/>
                </a:solidFill>
              </a:rPr>
              <a:t>Fórmula do IMC: </a:t>
            </a:r>
            <a:r>
              <a:rPr lang="pt-BR" i="1" dirty="0" smtClean="0">
                <a:solidFill>
                  <a:schemeClr val="bg1"/>
                </a:solidFill>
                <a:latin typeface="KaTeX_Math"/>
              </a:rPr>
              <a:t>IMC</a:t>
            </a:r>
            <a:r>
              <a:rPr lang="pt-BR" dirty="0" smtClean="0">
                <a:solidFill>
                  <a:schemeClr val="bg1"/>
                </a:solidFill>
                <a:latin typeface="KaTeX_Main"/>
              </a:rPr>
              <a:t>=</a:t>
            </a:r>
            <a:r>
              <a:rPr lang="pt-BR" i="1" dirty="0" smtClean="0">
                <a:solidFill>
                  <a:schemeClr val="bg1"/>
                </a:solidFill>
                <a:latin typeface="KaTeX_Math"/>
              </a:rPr>
              <a:t>peso</a:t>
            </a:r>
            <a:r>
              <a:rPr lang="pt-BR" dirty="0" smtClean="0">
                <a:solidFill>
                  <a:schemeClr val="bg1"/>
                </a:solidFill>
                <a:latin typeface="KaTeX_Main"/>
              </a:rPr>
              <a:t>​ sobre altura ao quadrado. </a:t>
            </a:r>
            <a:r>
              <a:rPr lang="pt-BR" dirty="0">
                <a:solidFill>
                  <a:schemeClr val="bg1"/>
                </a:solidFill>
                <a:latin typeface="KaTeX_Main"/>
              </a:rPr>
              <a:t/>
            </a:r>
            <a:br>
              <a:rPr lang="pt-BR" dirty="0">
                <a:solidFill>
                  <a:schemeClr val="bg1"/>
                </a:solidFill>
                <a:latin typeface="KaTeX_Main"/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9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8259" y="451477"/>
            <a:ext cx="601074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Introdução às Estruturas Condicionais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Definição de condição e controle de fluxo.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Estrutura básica: </a:t>
            </a:r>
            <a:r>
              <a:rPr kumimoji="0" lang="pt-BR" altLang="pt-B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pt-BR" altLang="pt-B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pt-BR" altLang="pt-B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bg1"/>
                </a:solidFill>
              </a:rPr>
              <a:t>idade = 18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if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>
                <a:solidFill>
                  <a:schemeClr val="bg1"/>
                </a:solidFill>
              </a:rPr>
              <a:t>idade &gt;= 18: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>
                <a:solidFill>
                  <a:schemeClr val="bg1"/>
                </a:solidFill>
              </a:rPr>
              <a:t>("Você é maior de idade")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else</a:t>
            </a:r>
            <a:r>
              <a:rPr lang="pt-BR" sz="2000" dirty="0">
                <a:solidFill>
                  <a:schemeClr val="bg1"/>
                </a:solidFill>
              </a:rPr>
              <a:t>: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>
                <a:solidFill>
                  <a:schemeClr val="bg1"/>
                </a:solidFill>
              </a:rPr>
              <a:t>("Você é menor de idade</a:t>
            </a:r>
            <a:r>
              <a:rPr lang="pt-BR" sz="2000" dirty="0" smtClean="0">
                <a:solidFill>
                  <a:schemeClr val="bg1"/>
                </a:solidFill>
              </a:rPr>
              <a:t>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bg1"/>
                </a:solidFill>
              </a:rPr>
              <a:t>Decisão </a:t>
            </a:r>
            <a:r>
              <a:rPr lang="pt-BR" sz="2000" dirty="0">
                <a:solidFill>
                  <a:schemeClr val="bg1"/>
                </a:solidFill>
              </a:rPr>
              <a:t>simples: verificar se um número é par ou ímpar</a:t>
            </a:r>
            <a:r>
              <a:rPr lang="pt-BR" sz="2000" dirty="0" smtClean="0">
                <a:solidFill>
                  <a:schemeClr val="bg1"/>
                </a:solidFill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bg1"/>
                </a:solidFill>
              </a:rPr>
              <a:t>numero = 7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if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>
                <a:solidFill>
                  <a:schemeClr val="bg1"/>
                </a:solidFill>
              </a:rPr>
              <a:t>numero % 2 == 0: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 smtClean="0">
                <a:solidFill>
                  <a:schemeClr val="bg1"/>
                </a:solidFill>
              </a:rPr>
              <a:t>(f</a:t>
            </a:r>
            <a:r>
              <a:rPr lang="pt-BR" sz="2000" dirty="0">
                <a:solidFill>
                  <a:schemeClr val="bg1"/>
                </a:solidFill>
              </a:rPr>
              <a:t>"{numero} é par")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else</a:t>
            </a:r>
            <a:r>
              <a:rPr lang="pt-BR" sz="2000" dirty="0">
                <a:solidFill>
                  <a:schemeClr val="bg1"/>
                </a:solidFill>
              </a:rPr>
              <a:t>: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 smtClean="0">
                <a:solidFill>
                  <a:schemeClr val="bg1"/>
                </a:solidFill>
              </a:rPr>
              <a:t>(f</a:t>
            </a:r>
            <a:r>
              <a:rPr lang="pt-BR" sz="2000" dirty="0">
                <a:solidFill>
                  <a:schemeClr val="bg1"/>
                </a:solidFill>
              </a:rPr>
              <a:t>"{numero} é ímpar")</a:t>
            </a: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7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67494" y="501136"/>
            <a:ext cx="7132081" cy="590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Decisão com múltiplas condições: verificar faixa etária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</a:p>
          <a:p>
            <a:r>
              <a:rPr lang="pt-BR" dirty="0">
                <a:solidFill>
                  <a:schemeClr val="bg1"/>
                </a:solidFill>
              </a:rPr>
              <a:t>idade = 15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err="1" smtClean="0">
                <a:solidFill>
                  <a:schemeClr val="bg1"/>
                </a:solidFill>
              </a:rPr>
              <a:t>if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idade &lt; 12: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err="1" smtClean="0">
                <a:solidFill>
                  <a:schemeClr val="bg1"/>
                </a:solidFill>
              </a:rPr>
              <a:t>print</a:t>
            </a:r>
            <a:r>
              <a:rPr lang="pt-BR" dirty="0">
                <a:solidFill>
                  <a:schemeClr val="bg1"/>
                </a:solidFill>
              </a:rPr>
              <a:t>("Criança")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err="1" smtClean="0">
                <a:solidFill>
                  <a:schemeClr val="bg1"/>
                </a:solidFill>
              </a:rPr>
              <a:t>elif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12 &lt;= idade &lt; 18: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err="1" smtClean="0">
                <a:solidFill>
                  <a:schemeClr val="bg1"/>
                </a:solidFill>
              </a:rPr>
              <a:t>print</a:t>
            </a:r>
            <a:r>
              <a:rPr lang="pt-BR" dirty="0">
                <a:solidFill>
                  <a:schemeClr val="bg1"/>
                </a:solidFill>
              </a:rPr>
              <a:t>("Adolescente")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err="1" smtClean="0">
                <a:solidFill>
                  <a:schemeClr val="bg1"/>
                </a:solidFill>
              </a:rPr>
              <a:t>else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print</a:t>
            </a:r>
            <a:r>
              <a:rPr lang="pt-BR" dirty="0">
                <a:solidFill>
                  <a:schemeClr val="bg1"/>
                </a:solidFill>
              </a:rPr>
              <a:t>("Adulto</a:t>
            </a:r>
            <a:r>
              <a:rPr lang="pt-BR" dirty="0" smtClean="0">
                <a:solidFill>
                  <a:schemeClr val="bg1"/>
                </a:solidFill>
              </a:rPr>
              <a:t>")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Boas práticas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r>
              <a:rPr lang="pt-BR" dirty="0">
                <a:solidFill>
                  <a:schemeClr val="bg1"/>
                </a:solidFill>
              </a:rPr>
              <a:t>Usar estruturas simples para evitar </a:t>
            </a:r>
            <a:r>
              <a:rPr lang="pt-BR" dirty="0" err="1">
                <a:solidFill>
                  <a:schemeClr val="bg1"/>
                </a:solidFill>
              </a:rPr>
              <a:t>aninhamento</a:t>
            </a:r>
            <a:r>
              <a:rPr lang="pt-BR" dirty="0">
                <a:solidFill>
                  <a:schemeClr val="bg1"/>
                </a:solidFill>
              </a:rPr>
              <a:t> desnecessário.</a:t>
            </a:r>
          </a:p>
          <a:p>
            <a:r>
              <a:rPr lang="pt-BR" dirty="0">
                <a:solidFill>
                  <a:schemeClr val="bg1"/>
                </a:solidFill>
              </a:rPr>
              <a:t>Priorizar as condições mais prováveis primeiro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Verificador de notas</a:t>
            </a:r>
            <a:r>
              <a:rPr lang="pt-BR" dirty="0">
                <a:solidFill>
                  <a:schemeClr val="bg1"/>
                </a:solidFill>
              </a:rPr>
              <a:t>:</a:t>
            </a:r>
          </a:p>
          <a:p>
            <a:r>
              <a:rPr lang="pt-BR" dirty="0">
                <a:solidFill>
                  <a:schemeClr val="bg1"/>
                </a:solidFill>
              </a:rPr>
              <a:t>Crie um programa que recebe a nota de um aluno e imprime "Aprovado",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"</a:t>
            </a:r>
            <a:r>
              <a:rPr lang="pt-BR" dirty="0">
                <a:solidFill>
                  <a:schemeClr val="bg1"/>
                </a:solidFill>
              </a:rPr>
              <a:t>Recuperação" ou "Reprovado" com base nas seguintes condições: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Nota &gt;= 7: Aprovado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5 &lt;= Nota &lt; 7: Recuperação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Nota &lt; 5: Reprovado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235" y="3343835"/>
            <a:ext cx="2586318" cy="2586318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7918" y="904157"/>
            <a:ext cx="751038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Introdução aos laços de repetição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Explicação sobre laços for e </a:t>
            </a:r>
            <a:r>
              <a:rPr kumimoji="0" lang="pt-BR" altLang="pt-B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usado para iterar sobre sequências (listas, </a:t>
            </a:r>
            <a:r>
              <a:rPr kumimoji="0" lang="pt-BR" altLang="pt-B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tuplas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etc.).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executa o loop enquanto a condição for verdadeira.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42048" y="2885326"/>
            <a:ext cx="569739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com for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Iterar sobre uma lista e imprimir cada elemento: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bg1"/>
                </a:solidFill>
              </a:rPr>
              <a:t>frutas = ["maçã", "banana", "laranja"]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smtClean="0">
                <a:solidFill>
                  <a:schemeClr val="bg1"/>
                </a:solidFill>
              </a:rPr>
              <a:t>for </a:t>
            </a:r>
            <a:r>
              <a:rPr lang="pt-BR" sz="2000" dirty="0">
                <a:solidFill>
                  <a:schemeClr val="bg1"/>
                </a:solidFill>
              </a:rPr>
              <a:t>fruta in frutas: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 smtClean="0">
                <a:solidFill>
                  <a:schemeClr val="bg1"/>
                </a:solidFill>
              </a:rPr>
              <a:t>(fruta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42048" y="4474220"/>
            <a:ext cx="408316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Usar range() para gerar números: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bg1"/>
                </a:solidFill>
              </a:rPr>
              <a:t>for i in range(5):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 smtClean="0">
                <a:solidFill>
                  <a:schemeClr val="bg1"/>
                </a:solidFill>
              </a:rPr>
              <a:t>(i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81835"/>
            <a:ext cx="496161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 com </a:t>
            </a:r>
            <a:r>
              <a:rPr kumimoji="0" lang="pt-BR" altLang="pt-BR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while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 básico de contagem regressiva: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bg1"/>
                </a:solidFill>
              </a:rPr>
              <a:t>contador = 5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while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>
                <a:solidFill>
                  <a:schemeClr val="bg1"/>
                </a:solidFill>
              </a:rPr>
              <a:t>contador &gt; 0: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 smtClean="0">
                <a:solidFill>
                  <a:schemeClr val="bg1"/>
                </a:solidFill>
              </a:rPr>
              <a:t>(contador</a:t>
            </a:r>
            <a:r>
              <a:rPr lang="pt-BR" sz="2000" dirty="0">
                <a:solidFill>
                  <a:schemeClr val="bg1"/>
                </a:solidFill>
              </a:rPr>
              <a:t>) contador -= 1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>
                <a:solidFill>
                  <a:schemeClr val="bg1"/>
                </a:solidFill>
              </a:rPr>
              <a:t>("Fim!")</a:t>
            </a: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397007"/>
            <a:ext cx="506901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Controle de fluxo com break e continue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break: interrompe o loop.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continue: pula para a próxima iteração.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</a:rPr>
              <a:t>for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in range(10): 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if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== 5: break 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print(</a:t>
            </a:r>
            <a:r>
              <a:rPr lang="en-US" sz="2000" dirty="0" err="1" smtClean="0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1270193"/>
            <a:ext cx="950612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kumimoji="0" lang="pt-BR" altLang="pt-BR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 laços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Executa o bloco </a:t>
            </a:r>
            <a:r>
              <a:rPr kumimoji="0" lang="pt-BR" altLang="pt-B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quando o laço termina sem ser interrompi	do por um break.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solidFill>
                  <a:schemeClr val="bg1"/>
                </a:solidFill>
              </a:rPr>
              <a:t>for i in range(3):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 smtClean="0">
                <a:solidFill>
                  <a:schemeClr val="bg1"/>
                </a:solidFill>
              </a:rPr>
              <a:t>(i</a:t>
            </a:r>
            <a:r>
              <a:rPr lang="pt-BR" sz="2000" dirty="0">
                <a:solidFill>
                  <a:schemeClr val="bg1"/>
                </a:solidFill>
              </a:rPr>
              <a:t>)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else</a:t>
            </a:r>
            <a:r>
              <a:rPr lang="pt-BR" sz="2000" dirty="0">
                <a:solidFill>
                  <a:schemeClr val="bg1"/>
                </a:solidFill>
              </a:rPr>
              <a:t>: </a:t>
            </a:r>
            <a:endParaRPr lang="pt-BR" sz="2000" dirty="0" smtClean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 err="1" smtClean="0">
                <a:solidFill>
                  <a:schemeClr val="bg1"/>
                </a:solidFill>
              </a:rPr>
              <a:t>print</a:t>
            </a:r>
            <a:r>
              <a:rPr lang="pt-BR" sz="2000" dirty="0">
                <a:solidFill>
                  <a:schemeClr val="bg1"/>
                </a:solidFill>
              </a:rPr>
              <a:t>("Loop completado")</a:t>
            </a: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845719"/>
            <a:ext cx="864071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Exercícios: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Soma de números pares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uma função que recebe uma lista de números e retorna a soma dos números pares usando um laço for.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Jogo de adivinhação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 jogo em que o usuário deve adivinhar um número secreto (definido no código). O programa deve permitir que o usuário tente várias vezes até acertar, utilizando um laço </a:t>
            </a:r>
            <a:r>
              <a:rPr kumimoji="0" lang="pt-BR" altLang="pt-B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Use break quando o número for adivinhado corretamente.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Tabuada</a:t>
            </a: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 programa que, dado um número, exibe sua tabuada de multiplicação até 10 usando um laço for.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0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2413338"/>
            <a:ext cx="86675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Slide 3: Origens do Nome Python</a:t>
            </a: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Origens do Nome Python</a:t>
            </a: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Conteúdo</a:t>
            </a:r>
            <a:r>
              <a:rPr lang="pt-BR" b="1" dirty="0" smtClean="0">
                <a:solidFill>
                  <a:srgbClr val="ECECEC"/>
                </a:solidFill>
                <a:latin typeface="ui-sans-serif"/>
              </a:rPr>
              <a:t>:</a:t>
            </a:r>
          </a:p>
          <a:p>
            <a:pPr algn="just"/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O nome "Python" não vem da cobra, mas do grupo de comédia britânico "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Monty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Python".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Guido van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Rossum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queria um nome curto, único e um pouco misterioso.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878078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997839"/>
            <a:ext cx="86675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Slide 4: Primeiras Versões do Python</a:t>
            </a: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Primeiras Versões do 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Python</a:t>
            </a:r>
          </a:p>
          <a:p>
            <a:pPr algn="just"/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Python 0.9.0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foi lançado em fevereiro de 1991.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Incluía classes com herança, tratamento de exceções, funções e os tipos de dados principais: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str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,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list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,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dict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Python 1.0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foi lançado em janeiro de 1994.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Introduziu novos módulos como os de sistema de módulos e tratamento de exceções.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398426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1859340"/>
            <a:ext cx="86407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Slide 5: Evolução do Python</a:t>
            </a: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Evolução do 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Python</a:t>
            </a:r>
          </a:p>
          <a:p>
            <a:pPr algn="just"/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Python 2.0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foi lançado em outubro de 2000.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Introduziu a coleta de lixo por contagem de referência e a compreensão de listas.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ECECEC"/>
                </a:solidFill>
                <a:latin typeface="ui-sans-serif"/>
              </a:rPr>
              <a:t>Python 3.0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foi lançado em dezembro de 2008.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Quebrou a compatibilidade com a versão 2.x para corrigir falhas de design da linguagem.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Foco em melhorar a consistência e simplificar a sintaxe.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45101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2274838"/>
            <a:ext cx="86407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Slide 6: Comunidade e Desenvolvimento</a:t>
            </a: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Comunidade e 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Desenvolvimento</a:t>
            </a:r>
          </a:p>
          <a:p>
            <a:pPr algn="just"/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Python possui uma comunidade ativa e colaborativa.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Desenvolvimento contínuo através de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PEPs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(Python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Enhancement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Proposals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Python Software Foundation (PSF) apoia o desenvolvimento da linguagem.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322117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997839"/>
            <a:ext cx="86675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Slide 7: Aplicações do Python</a:t>
            </a: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Aplicações do 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Python</a:t>
            </a:r>
          </a:p>
          <a:p>
            <a:endParaRPr lang="pt-BR" dirty="0">
              <a:solidFill>
                <a:srgbClr val="ECECEC"/>
              </a:solidFill>
              <a:latin typeface="ui-sans-serif"/>
            </a:endParaRPr>
          </a:p>
          <a:p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Python é usado em diversas áreas: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Desenvolvimento web (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Django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,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Flask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Ciência de dados (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NumPy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, pandas,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Matplotlib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Automação e scripts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Inteligência artificial e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machine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learning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(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TensorFlow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,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scikit-learn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Desenvolvimento de jogos (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Pygame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)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183493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atec Jahu"/>
          <p:cNvPicPr/>
          <p:nvPr/>
        </p:nvPicPr>
        <p:blipFill>
          <a:blip r:embed="rId2"/>
          <a:stretch/>
        </p:blipFill>
        <p:spPr>
          <a:xfrm>
            <a:off x="10402200" y="5791680"/>
            <a:ext cx="1761480" cy="970920"/>
          </a:xfrm>
          <a:prstGeom prst="rect">
            <a:avLst/>
          </a:prstGeom>
          <a:ln w="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8667529" y="2514599"/>
            <a:ext cx="3469341" cy="3415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997839"/>
            <a:ext cx="86675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Slide 8: Popularidade do Python</a:t>
            </a: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Título: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Popularidade do </a:t>
            </a:r>
            <a:r>
              <a:rPr lang="pt-BR" dirty="0" smtClean="0">
                <a:solidFill>
                  <a:srgbClr val="ECECEC"/>
                </a:solidFill>
                <a:latin typeface="ui-sans-serif"/>
              </a:rPr>
              <a:t>Python</a:t>
            </a:r>
          </a:p>
          <a:p>
            <a:pPr algn="just"/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/>
            <a:r>
              <a:rPr lang="pt-BR" b="1" dirty="0">
                <a:solidFill>
                  <a:srgbClr val="ECECEC"/>
                </a:solidFill>
                <a:latin typeface="ui-sans-serif"/>
              </a:rPr>
              <a:t>Conteúdo:</a:t>
            </a:r>
            <a:endParaRPr lang="pt-BR" dirty="0">
              <a:solidFill>
                <a:srgbClr val="ECECEC"/>
              </a:solidFill>
              <a:latin typeface="ui-sans-serif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Python é uma das linguagens de programação mais populares do mundo.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Consistentemente classificada no topo das pesquisas de popularidade de linguagens de programação (TIOBE, </a:t>
            </a:r>
            <a:r>
              <a:rPr lang="pt-BR" dirty="0" err="1">
                <a:solidFill>
                  <a:srgbClr val="ECECEC"/>
                </a:solidFill>
                <a:latin typeface="ui-sans-serif"/>
              </a:rPr>
              <a:t>Stack</a:t>
            </a:r>
            <a:r>
              <a:rPr lang="pt-BR" dirty="0">
                <a:solidFill>
                  <a:srgbClr val="ECECEC"/>
                </a:solidFill>
                <a:latin typeface="ui-sans-serif"/>
              </a:rPr>
              <a:t> Overflow).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CECEC"/>
                </a:solidFill>
                <a:latin typeface="ui-sans-serif"/>
              </a:rPr>
              <a:t>Preferida por empresas de tecnologia, startups e acadêmicos.</a:t>
            </a:r>
            <a:endParaRPr lang="pt-BR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343018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5351D645D05140A9E65D2AFDC38F04" ma:contentTypeVersion="1" ma:contentTypeDescription="Crie um novo documento." ma:contentTypeScope="" ma:versionID="53d07f0aaf0e2263543d429c12e5cbf0">
  <xsd:schema xmlns:xsd="http://www.w3.org/2001/XMLSchema" xmlns:xs="http://www.w3.org/2001/XMLSchema" xmlns:p="http://schemas.microsoft.com/office/2006/metadata/properties" xmlns:ns2="89b902a1-5533-48f5-9afa-da58b127cb6c" targetNamespace="http://schemas.microsoft.com/office/2006/metadata/properties" ma:root="true" ma:fieldsID="a33c5826a1b2cfa430f86828f62dbf7b" ns2:_="">
    <xsd:import namespace="89b902a1-5533-48f5-9afa-da58b127cb6c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902a1-5533-48f5-9afa-da58b127cb6c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216510-A73F-47C0-AB16-0622E734DD7C}"/>
</file>

<file path=customXml/itemProps2.xml><?xml version="1.0" encoding="utf-8"?>
<ds:datastoreItem xmlns:ds="http://schemas.openxmlformats.org/officeDocument/2006/customXml" ds:itemID="{E566DB36-14AE-4F9D-9F49-F0897CDF386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2918</TotalTime>
  <Words>1849</Words>
  <Application>Microsoft Office PowerPoint</Application>
  <PresentationFormat>Widescreen</PresentationFormat>
  <Paragraphs>308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38</vt:i4>
      </vt:variant>
    </vt:vector>
  </HeadingPairs>
  <TitlesOfParts>
    <vt:vector size="52" baseType="lpstr">
      <vt:lpstr>Arial Unicode MS</vt:lpstr>
      <vt:lpstr>Arial</vt:lpstr>
      <vt:lpstr>Calibri</vt:lpstr>
      <vt:lpstr>KaTeX_Main</vt:lpstr>
      <vt:lpstr>KaTeX_Math</vt:lpstr>
      <vt:lpstr>Söhne</vt:lpstr>
      <vt:lpstr>Symbol</vt:lpstr>
      <vt:lpstr>ui-monospace</vt:lpstr>
      <vt:lpstr>ui-sans-serif</vt:lpstr>
      <vt:lpstr>Verdana</vt:lpstr>
      <vt:lpstr>Wingdings</vt:lpstr>
      <vt:lpstr>Tema do Office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Thiago Rocha</dc:creator>
  <dc:description/>
  <cp:lastModifiedBy>Mauricio Fernando Francisco</cp:lastModifiedBy>
  <cp:revision>468</cp:revision>
  <dcterms:created xsi:type="dcterms:W3CDTF">2023-03-16T21:20:46Z</dcterms:created>
  <dcterms:modified xsi:type="dcterms:W3CDTF">2024-09-28T12:35:53Z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34</vt:i4>
  </property>
</Properties>
</file>